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81" r:id="rId3"/>
    <p:sldId id="282" r:id="rId4"/>
    <p:sldId id="301" r:id="rId5"/>
    <p:sldId id="302" r:id="rId6"/>
    <p:sldId id="303" r:id="rId7"/>
    <p:sldId id="286" r:id="rId8"/>
    <p:sldId id="287" r:id="rId9"/>
    <p:sldId id="290" r:id="rId10"/>
    <p:sldId id="305" r:id="rId11"/>
    <p:sldId id="308" r:id="rId12"/>
    <p:sldId id="306" r:id="rId13"/>
    <p:sldId id="307" r:id="rId14"/>
    <p:sldId id="294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5" r:id="rId31"/>
    <p:sldId id="354" r:id="rId32"/>
    <p:sldId id="324" r:id="rId33"/>
    <p:sldId id="326" r:id="rId34"/>
    <p:sldId id="327" r:id="rId35"/>
    <p:sldId id="328" r:id="rId36"/>
    <p:sldId id="329" r:id="rId37"/>
    <p:sldId id="355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50" r:id="rId46"/>
    <p:sldId id="351" r:id="rId47"/>
    <p:sldId id="352" r:id="rId48"/>
    <p:sldId id="353" r:id="rId49"/>
    <p:sldId id="298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D28C79"/>
    <a:srgbClr val="FFFFFF"/>
    <a:srgbClr val="AC6672"/>
    <a:srgbClr val="534544"/>
    <a:srgbClr val="FDDAB8"/>
    <a:srgbClr val="121212"/>
    <a:srgbClr val="14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4788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762250"/>
            <a:ext cx="12192000" cy="2990849"/>
          </a:xfrm>
          <a:prstGeom prst="rect">
            <a:avLst/>
          </a:prstGeom>
          <a:gradFill>
            <a:gsLst>
              <a:gs pos="0">
                <a:srgbClr val="FDDAB8">
                  <a:alpha val="80000"/>
                </a:srgbClr>
              </a:gs>
              <a:gs pos="45000">
                <a:srgbClr val="D28C79">
                  <a:alpha val="80000"/>
                </a:srgbClr>
              </a:gs>
              <a:gs pos="80000">
                <a:srgbClr val="AC6672">
                  <a:alpha val="80000"/>
                </a:srgbClr>
              </a:gs>
              <a:gs pos="100000">
                <a:srgbClr val="AC6672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5632" y="379640"/>
            <a:ext cx="4136571" cy="362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zh-CN" altLang="en-US" dirty="0"/>
              <a:t>点击此处添加标题 </a:t>
            </a:r>
            <a:r>
              <a:rPr lang="en-US" altLang="zh-CN" dirty="0"/>
              <a:t>TITLE HERE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517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943350"/>
            <a:ext cx="12192000" cy="2914650"/>
          </a:xfrm>
          <a:prstGeom prst="rect">
            <a:avLst/>
          </a:prstGeom>
          <a:gradFill>
            <a:gsLst>
              <a:gs pos="0">
                <a:srgbClr val="FDDAB8">
                  <a:alpha val="80000"/>
                </a:srgbClr>
              </a:gs>
              <a:gs pos="45000">
                <a:srgbClr val="D28C79">
                  <a:alpha val="80000"/>
                </a:srgbClr>
              </a:gs>
              <a:gs pos="80000">
                <a:srgbClr val="AC6672">
                  <a:alpha val="80000"/>
                </a:srgbClr>
              </a:gs>
              <a:gs pos="100000">
                <a:srgbClr val="AC6672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5632" y="379640"/>
            <a:ext cx="4136571" cy="362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zh-CN" altLang="en-US" dirty="0"/>
              <a:t>点击此处添加标题 </a:t>
            </a:r>
            <a:r>
              <a:rPr lang="en-US" altLang="zh-CN" dirty="0"/>
              <a:t>TITLE HERE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6933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点击</a:t>
            </a:r>
            <a:r>
              <a:rPr kumimoji="1"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Logo</a:t>
            </a:r>
            <a:r>
              <a:rPr kumimoji="1"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获取更多优质模板（放映模式）</a:t>
            </a:r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41" y="2657355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1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8449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8"/>
          <a:stretch/>
        </p:blipFill>
        <p:spPr>
          <a:xfrm>
            <a:off x="0" y="-1"/>
            <a:ext cx="12223464" cy="687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07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38"/>
          <a:stretch/>
        </p:blipFill>
        <p:spPr>
          <a:xfrm>
            <a:off x="0" y="-1"/>
            <a:ext cx="12223464" cy="687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8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8"/>
          <a:stretch/>
        </p:blipFill>
        <p:spPr>
          <a:xfrm>
            <a:off x="0" y="-1"/>
            <a:ext cx="12223464" cy="6872749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2435082" y="-1"/>
            <a:ext cx="2806446" cy="2419351"/>
            <a:chOff x="4038600" y="-1"/>
            <a:chExt cx="3292602" cy="2838451"/>
          </a:xfrm>
        </p:grpSpPr>
        <p:sp>
          <p:nvSpPr>
            <p:cNvPr id="10" name="等腰三角形 9"/>
            <p:cNvSpPr/>
            <p:nvPr/>
          </p:nvSpPr>
          <p:spPr>
            <a:xfrm rot="10800000">
              <a:off x="4038600" y="0"/>
              <a:ext cx="3292602" cy="2838450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0800000">
              <a:off x="4237481" y="-1"/>
              <a:ext cx="2894839" cy="2495551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6534105" y="-1"/>
            <a:ext cx="2806446" cy="2419351"/>
            <a:chOff x="4038600" y="-1"/>
            <a:chExt cx="3292602" cy="2838451"/>
          </a:xfrm>
        </p:grpSpPr>
        <p:sp>
          <p:nvSpPr>
            <p:cNvPr id="13" name="等腰三角形 12"/>
            <p:cNvSpPr/>
            <p:nvPr/>
          </p:nvSpPr>
          <p:spPr>
            <a:xfrm rot="10800000">
              <a:off x="4038600" y="0"/>
              <a:ext cx="3292602" cy="2838450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0800000">
              <a:off x="4237481" y="-1"/>
              <a:ext cx="2894839" cy="2495551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4038600" y="-1"/>
            <a:ext cx="3676650" cy="3169527"/>
            <a:chOff x="4038600" y="-1"/>
            <a:chExt cx="3292602" cy="2838451"/>
          </a:xfrm>
        </p:grpSpPr>
        <p:sp>
          <p:nvSpPr>
            <p:cNvPr id="17" name="等腰三角形 16"/>
            <p:cNvSpPr/>
            <p:nvPr/>
          </p:nvSpPr>
          <p:spPr>
            <a:xfrm rot="10800000">
              <a:off x="4038600" y="0"/>
              <a:ext cx="3292602" cy="2838450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10800000">
              <a:off x="4237481" y="-1"/>
              <a:ext cx="2894839" cy="2495551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642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19" y="2006600"/>
            <a:ext cx="7305640" cy="4851400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流程图: 手动输入 13"/>
          <p:cNvSpPr/>
          <p:nvPr userDrawn="1"/>
        </p:nvSpPr>
        <p:spPr>
          <a:xfrm rot="5400000">
            <a:off x="952500" y="1047750"/>
            <a:ext cx="4857750" cy="6762750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5181600" y="2000249"/>
            <a:ext cx="1384300" cy="4927601"/>
          </a:xfrm>
          <a:prstGeom prst="line">
            <a:avLst/>
          </a:prstGeom>
          <a:ln w="1016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5632" y="379640"/>
            <a:ext cx="4136571" cy="362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zh-CN" altLang="en-US" dirty="0"/>
              <a:t>点击此处添加标题 </a:t>
            </a:r>
            <a:r>
              <a:rPr lang="en-US" altLang="zh-CN" dirty="0"/>
              <a:t>TITLE HERE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4177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5632" y="379640"/>
            <a:ext cx="4136571" cy="362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zh-CN" altLang="en-US" dirty="0"/>
              <a:t>点击此处添加标题 </a:t>
            </a:r>
            <a:r>
              <a:rPr lang="en-US" altLang="zh-CN" dirty="0"/>
              <a:t>TITLE HERE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1490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90"/>
          <a:stretch/>
        </p:blipFill>
        <p:spPr>
          <a:xfrm>
            <a:off x="0" y="-1"/>
            <a:ext cx="12192000" cy="6896101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-1"/>
            <a:ext cx="12192000" cy="6877051"/>
          </a:xfrm>
          <a:prstGeom prst="rect">
            <a:avLst/>
          </a:prstGeom>
          <a:gradFill>
            <a:gsLst>
              <a:gs pos="0">
                <a:srgbClr val="FDDAB8">
                  <a:alpha val="50000"/>
                </a:srgbClr>
              </a:gs>
              <a:gs pos="45000">
                <a:srgbClr val="D28C79">
                  <a:alpha val="50000"/>
                </a:srgbClr>
              </a:gs>
              <a:gs pos="80000">
                <a:srgbClr val="AC6672">
                  <a:alpha val="50000"/>
                </a:srgbClr>
              </a:gs>
              <a:gs pos="100000">
                <a:srgbClr val="AC6672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5632" y="379640"/>
            <a:ext cx="4136571" cy="362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zh-CN" altLang="en-US" dirty="0"/>
              <a:t>点击此处添加标题 </a:t>
            </a:r>
            <a:r>
              <a:rPr lang="en-US" altLang="zh-CN" dirty="0"/>
              <a:t>TITLE HERE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4903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1"/>
            <a:ext cx="12192000" cy="6877051"/>
          </a:xfrm>
          <a:prstGeom prst="rect">
            <a:avLst/>
          </a:prstGeom>
          <a:gradFill>
            <a:gsLst>
              <a:gs pos="0">
                <a:srgbClr val="FDDAB8">
                  <a:alpha val="50000"/>
                </a:srgbClr>
              </a:gs>
              <a:gs pos="45000">
                <a:srgbClr val="D28C79">
                  <a:alpha val="50000"/>
                </a:srgbClr>
              </a:gs>
              <a:gs pos="80000">
                <a:srgbClr val="AC6672">
                  <a:alpha val="50000"/>
                </a:srgbClr>
              </a:gs>
              <a:gs pos="100000">
                <a:srgbClr val="AC6672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5632" y="379640"/>
            <a:ext cx="4136571" cy="362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zh-CN" altLang="en-US" dirty="0"/>
              <a:t>点击此处添加标题 </a:t>
            </a:r>
            <a:r>
              <a:rPr lang="en-US" altLang="zh-CN" dirty="0"/>
              <a:t>TITLE HERE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1737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2624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2" r:id="rId5"/>
    <p:sldLayoutId id="2147483653" r:id="rId6"/>
    <p:sldLayoutId id="2147483654" r:id="rId7"/>
    <p:sldLayoutId id="2147483666" r:id="rId8"/>
    <p:sldLayoutId id="2147483667" r:id="rId9"/>
    <p:sldLayoutId id="2147483655" r:id="rId10"/>
    <p:sldLayoutId id="2147483668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2694152">
            <a:off x="4115694" y="1440335"/>
            <a:ext cx="3992076" cy="3992076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2694152">
            <a:off x="4370140" y="1694780"/>
            <a:ext cx="3483185" cy="348318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32698" y="1896233"/>
            <a:ext cx="7927300" cy="313931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kumimoji="1" lang="zh-CN" altLang="en-US" sz="6600" b="1" dirty="0">
                <a:solidFill>
                  <a:schemeClr val="bg1"/>
                </a:solidFill>
              </a:rPr>
              <a:t>软件需求规格说明书评审</a:t>
            </a:r>
            <a:endParaRPr kumimoji="1" lang="en-US" altLang="zh-CN" sz="6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6600" b="1" dirty="0">
                <a:solidFill>
                  <a:schemeClr val="bg1"/>
                </a:solidFill>
              </a:rPr>
              <a:t>PRD2018-G10</a:t>
            </a:r>
            <a:r>
              <a:rPr kumimoji="1" lang="zh-CN" altLang="en-US" sz="6600" b="1" dirty="0">
                <a:solidFill>
                  <a:schemeClr val="bg1"/>
                </a:solidFill>
              </a:rPr>
              <a:t>小组</a:t>
            </a:r>
          </a:p>
        </p:txBody>
      </p:sp>
      <p:sp>
        <p:nvSpPr>
          <p:cNvPr id="6" name="矩形 5"/>
          <p:cNvSpPr/>
          <p:nvPr/>
        </p:nvSpPr>
        <p:spPr>
          <a:xfrm>
            <a:off x="778933" y="1866900"/>
            <a:ext cx="10617199" cy="31813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88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843481" y="32150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需求获取及确认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5A863-E0B6-46E1-B816-1A61A6E33E08}"/>
              </a:ext>
            </a:extLst>
          </p:cNvPr>
          <p:cNvSpPr/>
          <p:nvPr/>
        </p:nvSpPr>
        <p:spPr>
          <a:xfrm>
            <a:off x="470763" y="1113235"/>
            <a:ext cx="111113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/>
              <a:t>教师需求：</a:t>
            </a:r>
            <a:endParaRPr lang="zh-CN" altLang="zh-CN" sz="4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24AF37-B78D-4C5B-AE92-234EEB1F6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733781"/>
            <a:ext cx="10229850" cy="512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35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843481" y="32150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需求获取及确认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5A863-E0B6-46E1-B816-1A61A6E33E08}"/>
              </a:ext>
            </a:extLst>
          </p:cNvPr>
          <p:cNvSpPr/>
          <p:nvPr/>
        </p:nvSpPr>
        <p:spPr>
          <a:xfrm>
            <a:off x="470765" y="1238606"/>
            <a:ext cx="111113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/>
              <a:t>管理员需求：</a:t>
            </a:r>
            <a:endParaRPr lang="zh-CN" altLang="zh-CN" sz="4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83A4E7-5385-4B6C-8EEA-5CD89D687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90" y="1851025"/>
            <a:ext cx="10387735" cy="484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70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843481" y="32150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需求获取及确认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5A863-E0B6-46E1-B816-1A61A6E33E08}"/>
              </a:ext>
            </a:extLst>
          </p:cNvPr>
          <p:cNvSpPr/>
          <p:nvPr/>
        </p:nvSpPr>
        <p:spPr>
          <a:xfrm>
            <a:off x="470763" y="1133831"/>
            <a:ext cx="111113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/>
              <a:t>学生需求：</a:t>
            </a:r>
            <a:endParaRPr lang="zh-CN" altLang="zh-CN" sz="4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1C7A11-6A0C-4BFF-80C7-9BD98885F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3" y="1841717"/>
            <a:ext cx="11543705" cy="486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70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843481" y="32150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需求获取及确认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5A863-E0B6-46E1-B816-1A61A6E33E08}"/>
              </a:ext>
            </a:extLst>
          </p:cNvPr>
          <p:cNvSpPr/>
          <p:nvPr/>
        </p:nvSpPr>
        <p:spPr>
          <a:xfrm>
            <a:off x="470763" y="1133831"/>
            <a:ext cx="111113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/>
              <a:t>游客需求：</a:t>
            </a:r>
            <a:endParaRPr lang="zh-CN" altLang="zh-CN" sz="4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E3461C-19D3-4263-A45D-5FF21BD69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3930"/>
            <a:ext cx="12192000" cy="377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84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9200" y="1543050"/>
            <a:ext cx="6648450" cy="3810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22356" y="-609401"/>
            <a:ext cx="461010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0" dirty="0">
                <a:solidFill>
                  <a:schemeClr val="bg1"/>
                </a:solidFill>
              </a:rPr>
              <a:t>4</a:t>
            </a:r>
            <a:endParaRPr lang="zh-CN" altLang="en-US" sz="500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72632" y="2842654"/>
            <a:ext cx="3262428" cy="117269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6000" b="1" dirty="0">
                <a:solidFill>
                  <a:srgbClr val="FFFFFF"/>
                </a:solidFill>
                <a:latin typeface="Century Gothic"/>
              </a:rPr>
              <a:t>界面原型</a:t>
            </a:r>
          </a:p>
        </p:txBody>
      </p:sp>
    </p:spTree>
    <p:extLst>
      <p:ext uri="{BB962C8B-B14F-4D97-AF65-F5344CB8AC3E}">
        <p14:creationId xmlns:p14="http://schemas.microsoft.com/office/powerpoint/2010/main" val="2083023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34056" y="30245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界面原型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5A863-E0B6-46E1-B816-1A61A6E33E08}"/>
              </a:ext>
            </a:extLst>
          </p:cNvPr>
          <p:cNvSpPr/>
          <p:nvPr/>
        </p:nvSpPr>
        <p:spPr>
          <a:xfrm>
            <a:off x="470763" y="1133831"/>
            <a:ext cx="111113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/>
              <a:t>Web</a:t>
            </a:r>
            <a:r>
              <a:rPr lang="zh-CN" altLang="en-US" sz="4000" b="1" dirty="0"/>
              <a:t>端：</a:t>
            </a:r>
            <a:endParaRPr lang="zh-CN" altLang="zh-CN" sz="4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2BC1BD-437C-4267-AAEB-35661652B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600" y="1133831"/>
            <a:ext cx="7585032" cy="542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44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34056" y="30245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界面原型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5A863-E0B6-46E1-B816-1A61A6E33E08}"/>
              </a:ext>
            </a:extLst>
          </p:cNvPr>
          <p:cNvSpPr/>
          <p:nvPr/>
        </p:nvSpPr>
        <p:spPr>
          <a:xfrm>
            <a:off x="470763" y="1133831"/>
            <a:ext cx="111113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/>
              <a:t>移动端：</a:t>
            </a:r>
            <a:endParaRPr lang="zh-CN" altLang="zh-CN" sz="4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13FEA0-D753-4C76-9ABC-598728872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38" y="1274454"/>
            <a:ext cx="2805287" cy="51129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4FD54C-0D44-461E-855D-475187233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5" y="1261538"/>
            <a:ext cx="2805287" cy="51481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1C07FF-6462-4B42-980A-F50E175ED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112" y="1274454"/>
            <a:ext cx="2723226" cy="514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8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9200" y="1543050"/>
            <a:ext cx="6648450" cy="3810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22356" y="-609401"/>
            <a:ext cx="461010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0" dirty="0">
                <a:solidFill>
                  <a:schemeClr val="bg1"/>
                </a:solidFill>
              </a:rPr>
              <a:t>5</a:t>
            </a:r>
            <a:endParaRPr lang="zh-CN" altLang="en-US" sz="500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72632" y="2842654"/>
            <a:ext cx="3262428" cy="117269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6000" b="1" dirty="0">
                <a:solidFill>
                  <a:srgbClr val="FFFFFF"/>
                </a:solidFill>
                <a:latin typeface="Century Gothic"/>
              </a:rPr>
              <a:t>需求用例</a:t>
            </a:r>
          </a:p>
        </p:txBody>
      </p:sp>
    </p:spTree>
    <p:extLst>
      <p:ext uri="{BB962C8B-B14F-4D97-AF65-F5344CB8AC3E}">
        <p14:creationId xmlns:p14="http://schemas.microsoft.com/office/powerpoint/2010/main" val="861179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34056" y="30245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需求用例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5A863-E0B6-46E1-B816-1A61A6E33E08}"/>
              </a:ext>
            </a:extLst>
          </p:cNvPr>
          <p:cNvSpPr/>
          <p:nvPr/>
        </p:nvSpPr>
        <p:spPr>
          <a:xfrm>
            <a:off x="470763" y="1133831"/>
            <a:ext cx="111113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/>
              <a:t>用例图：</a:t>
            </a:r>
            <a:endParaRPr lang="zh-CN" altLang="zh-CN" sz="4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5FA269-C0A8-4195-A44A-BF684DA56DA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692" y="1263828"/>
            <a:ext cx="9308783" cy="55274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6942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34056" y="30245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需求用例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5A863-E0B6-46E1-B816-1A61A6E33E08}"/>
              </a:ext>
            </a:extLst>
          </p:cNvPr>
          <p:cNvSpPr/>
          <p:nvPr/>
        </p:nvSpPr>
        <p:spPr>
          <a:xfrm>
            <a:off x="470763" y="1133831"/>
            <a:ext cx="111113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/>
              <a:t>用例描述：</a:t>
            </a:r>
            <a:endParaRPr lang="zh-CN" altLang="zh-CN" sz="4000" b="1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92D94AE-AD43-4D14-A342-BE258A18A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485923"/>
              </p:ext>
            </p:extLst>
          </p:nvPr>
        </p:nvGraphicFramePr>
        <p:xfrm>
          <a:off x="3099987" y="1086562"/>
          <a:ext cx="7834713" cy="58294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7463">
                  <a:extLst>
                    <a:ext uri="{9D8B030D-6E8A-4147-A177-3AD203B41FA5}">
                      <a16:colId xmlns:a16="http://schemas.microsoft.com/office/drawing/2014/main" val="68501822"/>
                    </a:ext>
                  </a:extLst>
                </a:gridCol>
                <a:gridCol w="2269894">
                  <a:extLst>
                    <a:ext uri="{9D8B030D-6E8A-4147-A177-3AD203B41FA5}">
                      <a16:colId xmlns:a16="http://schemas.microsoft.com/office/drawing/2014/main" val="3190004284"/>
                    </a:ext>
                  </a:extLst>
                </a:gridCol>
                <a:gridCol w="1097706">
                  <a:extLst>
                    <a:ext uri="{9D8B030D-6E8A-4147-A177-3AD203B41FA5}">
                      <a16:colId xmlns:a16="http://schemas.microsoft.com/office/drawing/2014/main" val="1509652640"/>
                    </a:ext>
                  </a:extLst>
                </a:gridCol>
                <a:gridCol w="2819650">
                  <a:extLst>
                    <a:ext uri="{9D8B030D-6E8A-4147-A177-3AD203B41FA5}">
                      <a16:colId xmlns:a16="http://schemas.microsoft.com/office/drawing/2014/main" val="2515404149"/>
                    </a:ext>
                  </a:extLst>
                </a:gridCol>
              </a:tblGrid>
              <a:tr h="1793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用例名称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教师编辑课程介绍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用例编号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UC-TEACHER-01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5662252"/>
                  </a:ext>
                </a:extLst>
              </a:tr>
              <a:tr h="1793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创建人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李俊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创建日期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2018</a:t>
                      </a:r>
                      <a:r>
                        <a:rPr lang="zh-CN" sz="1300" kern="100">
                          <a:effectLst/>
                        </a:rPr>
                        <a:t>年</a:t>
                      </a:r>
                      <a:r>
                        <a:rPr lang="en-US" sz="1300" kern="100">
                          <a:effectLst/>
                        </a:rPr>
                        <a:t>12</a:t>
                      </a:r>
                      <a:r>
                        <a:rPr lang="zh-CN" sz="1300" kern="100">
                          <a:effectLst/>
                        </a:rPr>
                        <a:t>月</a:t>
                      </a:r>
                      <a:r>
                        <a:rPr lang="en-US" sz="1300" kern="100">
                          <a:effectLst/>
                        </a:rPr>
                        <a:t>22</a:t>
                      </a:r>
                      <a:r>
                        <a:rPr lang="zh-CN" sz="1300" kern="100">
                          <a:effectLst/>
                        </a:rPr>
                        <a:t>日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9671451"/>
                  </a:ext>
                </a:extLst>
              </a:tr>
              <a:tr h="1793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需求来源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PRD-2018-G10-</a:t>
                      </a:r>
                      <a:r>
                        <a:rPr lang="zh-CN" sz="1300" kern="100">
                          <a:effectLst/>
                        </a:rPr>
                        <a:t>愿景与范围文档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批准日期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 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34728636"/>
                  </a:ext>
                </a:extLst>
              </a:tr>
              <a:tr h="2616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首要角色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教师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906" marR="90906" marT="45453" marB="45453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60499"/>
                  </a:ext>
                </a:extLst>
              </a:tr>
              <a:tr h="2616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次要角色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无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906" marR="90906" marT="45453" marB="45453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655500"/>
                  </a:ext>
                </a:extLst>
              </a:tr>
              <a:tr h="2616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用例概述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教师根据需求对课程简介进行编辑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906" marR="90906" marT="45453" marB="45453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84537"/>
                  </a:ext>
                </a:extLst>
              </a:tr>
              <a:tr h="2616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触发条件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 dirty="0">
                          <a:effectLst/>
                        </a:rPr>
                        <a:t>教师需要编辑课程简介</a:t>
                      </a:r>
                      <a:endParaRPr lang="zh-CN" sz="13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906" marR="90906" marT="45453" marB="45453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059974"/>
                  </a:ext>
                </a:extLst>
              </a:tr>
              <a:tr h="2616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前置条件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 dirty="0">
                          <a:effectLst/>
                        </a:rPr>
                        <a:t>教师进入“我的课程”页面，选择课程，点击课程介绍，点击编辑</a:t>
                      </a:r>
                      <a:endParaRPr lang="zh-CN" sz="13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906" marR="90906" marT="45453" marB="45453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248631"/>
                  </a:ext>
                </a:extLst>
              </a:tr>
              <a:tr h="2616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后置条件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 dirty="0">
                          <a:effectLst/>
                        </a:rPr>
                        <a:t>编辑成功</a:t>
                      </a:r>
                      <a:r>
                        <a:rPr lang="en-US" sz="1300" kern="100" dirty="0">
                          <a:effectLst/>
                        </a:rPr>
                        <a:t>/</a:t>
                      </a:r>
                      <a:r>
                        <a:rPr lang="zh-CN" sz="1300" kern="100" dirty="0">
                          <a:effectLst/>
                        </a:rPr>
                        <a:t>失败</a:t>
                      </a:r>
                      <a:endParaRPr lang="zh-CN" sz="13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906" marR="90906" marT="45453" marB="45453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347563"/>
                  </a:ext>
                </a:extLst>
              </a:tr>
              <a:tr h="9789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基本事件流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</a:t>
                      </a:r>
                      <a:r>
                        <a:rPr lang="zh-CN" sz="1300" kern="100" dirty="0">
                          <a:effectLst/>
                        </a:rPr>
                        <a:t>、教师进入个人中心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2</a:t>
                      </a:r>
                      <a:r>
                        <a:rPr lang="zh-CN" sz="1300" kern="100" dirty="0">
                          <a:effectLst/>
                        </a:rPr>
                        <a:t>、教师点击“我的课程”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3</a:t>
                      </a:r>
                      <a:r>
                        <a:rPr lang="zh-CN" sz="1300" kern="100" dirty="0">
                          <a:effectLst/>
                        </a:rPr>
                        <a:t>、教师选择课程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4</a:t>
                      </a:r>
                      <a:r>
                        <a:rPr lang="zh-CN" sz="1300" kern="100" dirty="0">
                          <a:effectLst/>
                        </a:rPr>
                        <a:t>、教师点击课程介绍编辑按钮进行更改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5</a:t>
                      </a:r>
                      <a:r>
                        <a:rPr lang="zh-CN" sz="1300" kern="100" dirty="0">
                          <a:effectLst/>
                        </a:rPr>
                        <a:t>、编辑成功</a:t>
                      </a:r>
                      <a:endParaRPr lang="zh-CN" sz="13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906" marR="90906" marT="45453" marB="45453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390474"/>
                  </a:ext>
                </a:extLst>
              </a:tr>
              <a:tr h="2616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扩展事件流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 dirty="0">
                          <a:effectLst/>
                        </a:rPr>
                        <a:t>教师在编辑的时候，内容可以不变</a:t>
                      </a:r>
                      <a:endParaRPr lang="zh-CN" sz="13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906" marR="90906" marT="45453" marB="45453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745869"/>
                  </a:ext>
                </a:extLst>
              </a:tr>
              <a:tr h="6202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异常事件流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1</a:t>
                      </a:r>
                      <a:r>
                        <a:rPr lang="zh-CN" sz="1300" kern="100">
                          <a:effectLst/>
                        </a:rPr>
                        <a:t>、课程介绍内容不能为空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系统提示内容不能为空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 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906" marR="90906" marT="45453" marB="45453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756571"/>
                  </a:ext>
                </a:extLst>
              </a:tr>
              <a:tr h="2616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输入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进入“我的课程”页面，选择课程，点击课程介绍，点击编辑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906" marR="90906" marT="45453" marB="45453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372010"/>
                  </a:ext>
                </a:extLst>
              </a:tr>
              <a:tr h="2616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输出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若内容不为空，编辑成功；若内容为空，则系统提示“内容不为空” 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906" marR="90906" marT="45453" marB="45453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435982"/>
                  </a:ext>
                </a:extLst>
              </a:tr>
              <a:tr h="2616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优先级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TBD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906" marR="90906" marT="45453" marB="45453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88869"/>
                  </a:ext>
                </a:extLst>
              </a:tr>
              <a:tr h="2616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使用频率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低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906" marR="90906" marT="45453" marB="45453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667931"/>
                  </a:ext>
                </a:extLst>
              </a:tr>
              <a:tr h="2616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注释</a:t>
                      </a:r>
                      <a:endParaRPr lang="zh-CN" sz="13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00" dirty="0">
                          <a:effectLst/>
                        </a:rPr>
                        <a:t>无</a:t>
                      </a:r>
                      <a:endParaRPr lang="zh-CN" sz="13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906" marR="90906" marT="45453" marB="45453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09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778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56715" y="791521"/>
            <a:ext cx="3358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</a:rPr>
              <a:t>CONTENTS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447761" y="2410883"/>
            <a:ext cx="876300" cy="876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01</a:t>
            </a:r>
            <a:endParaRPr lang="zh-CN" altLang="en-US" sz="2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546139" y="2621555"/>
            <a:ext cx="294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Vision&amp;Scope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47761" y="3318933"/>
            <a:ext cx="876300" cy="876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02</a:t>
            </a:r>
            <a:endParaRPr lang="zh-CN" altLang="en-US" sz="28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546139" y="3529605"/>
            <a:ext cx="294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用户群分类</a:t>
            </a:r>
          </a:p>
        </p:txBody>
      </p:sp>
      <p:sp>
        <p:nvSpPr>
          <p:cNvPr id="7" name="椭圆 6"/>
          <p:cNvSpPr/>
          <p:nvPr/>
        </p:nvSpPr>
        <p:spPr>
          <a:xfrm>
            <a:off x="447761" y="5121438"/>
            <a:ext cx="876300" cy="876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04</a:t>
            </a:r>
            <a:endParaRPr lang="zh-CN" altLang="en-US" sz="28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546139" y="5332110"/>
            <a:ext cx="294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</a:p>
        </p:txBody>
      </p:sp>
      <p:sp>
        <p:nvSpPr>
          <p:cNvPr id="9" name="椭圆 8"/>
          <p:cNvSpPr/>
          <p:nvPr/>
        </p:nvSpPr>
        <p:spPr>
          <a:xfrm>
            <a:off x="447761" y="4213388"/>
            <a:ext cx="876300" cy="876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03</a:t>
            </a:r>
            <a:endParaRPr lang="zh-CN" altLang="en-US" sz="28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1546139" y="4424060"/>
            <a:ext cx="294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需求获取及确认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D41896A-782C-4BA4-9AA1-09741B8DA2B0}"/>
              </a:ext>
            </a:extLst>
          </p:cNvPr>
          <p:cNvSpPr/>
          <p:nvPr/>
        </p:nvSpPr>
        <p:spPr>
          <a:xfrm>
            <a:off x="4487811" y="2410883"/>
            <a:ext cx="876300" cy="876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05</a:t>
            </a:r>
            <a:endParaRPr lang="zh-CN" altLang="en-US" sz="28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950E19-E5DD-40E5-96DC-FB585DBE9928}"/>
              </a:ext>
            </a:extLst>
          </p:cNvPr>
          <p:cNvSpPr txBox="1"/>
          <p:nvPr/>
        </p:nvSpPr>
        <p:spPr>
          <a:xfrm>
            <a:off x="5586189" y="2621555"/>
            <a:ext cx="294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需求用例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DFAD80E-F597-44AC-B79C-069F08F16B03}"/>
              </a:ext>
            </a:extLst>
          </p:cNvPr>
          <p:cNvSpPr/>
          <p:nvPr/>
        </p:nvSpPr>
        <p:spPr>
          <a:xfrm>
            <a:off x="4487811" y="3318933"/>
            <a:ext cx="876300" cy="876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06</a:t>
            </a:r>
            <a:endParaRPr lang="zh-CN" altLang="en-US" sz="28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C4BE875-C38C-4C49-8222-D13B36B3BC3D}"/>
              </a:ext>
            </a:extLst>
          </p:cNvPr>
          <p:cNvSpPr txBox="1"/>
          <p:nvPr/>
        </p:nvSpPr>
        <p:spPr>
          <a:xfrm>
            <a:off x="5586189" y="3529605"/>
            <a:ext cx="294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BA5062F-2413-4B6C-B8D8-BB003843CB17}"/>
              </a:ext>
            </a:extLst>
          </p:cNvPr>
          <p:cNvSpPr/>
          <p:nvPr/>
        </p:nvSpPr>
        <p:spPr>
          <a:xfrm>
            <a:off x="4487811" y="5121438"/>
            <a:ext cx="876300" cy="876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08</a:t>
            </a:r>
            <a:endParaRPr lang="zh-CN" altLang="en-US" sz="28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7C6819-57A4-4695-AB02-51E29DB7BD09}"/>
              </a:ext>
            </a:extLst>
          </p:cNvPr>
          <p:cNvSpPr txBox="1"/>
          <p:nvPr/>
        </p:nvSpPr>
        <p:spPr>
          <a:xfrm>
            <a:off x="5586189" y="5332110"/>
            <a:ext cx="294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需求优先级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62EEDDD-5DFE-47C0-B4E8-2C2B32045B84}"/>
              </a:ext>
            </a:extLst>
          </p:cNvPr>
          <p:cNvSpPr/>
          <p:nvPr/>
        </p:nvSpPr>
        <p:spPr>
          <a:xfrm>
            <a:off x="4487811" y="4213388"/>
            <a:ext cx="876300" cy="876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07</a:t>
            </a:r>
            <a:endParaRPr lang="zh-CN" altLang="en-US" sz="28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549A6AC-3AF6-4291-901A-A7E7641B0E68}"/>
              </a:ext>
            </a:extLst>
          </p:cNvPr>
          <p:cNvSpPr txBox="1"/>
          <p:nvPr/>
        </p:nvSpPr>
        <p:spPr>
          <a:xfrm>
            <a:off x="5586189" y="4424060"/>
            <a:ext cx="294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需求冲突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A64627A-EA81-4D14-9C4A-2F9614FD0A8B}"/>
              </a:ext>
            </a:extLst>
          </p:cNvPr>
          <p:cNvSpPr/>
          <p:nvPr/>
        </p:nvSpPr>
        <p:spPr>
          <a:xfrm>
            <a:off x="8305783" y="2410883"/>
            <a:ext cx="876300" cy="876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09</a:t>
            </a:r>
            <a:endParaRPr lang="zh-CN" altLang="en-US" sz="28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F6CFCA0-23F1-4DEA-9B55-247E828B858C}"/>
              </a:ext>
            </a:extLst>
          </p:cNvPr>
          <p:cNvSpPr txBox="1"/>
          <p:nvPr/>
        </p:nvSpPr>
        <p:spPr>
          <a:xfrm>
            <a:off x="9404161" y="2621555"/>
            <a:ext cx="294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1E0E3D2-3EC7-4545-8D95-1F76C284F8D3}"/>
              </a:ext>
            </a:extLst>
          </p:cNvPr>
          <p:cNvSpPr/>
          <p:nvPr/>
        </p:nvSpPr>
        <p:spPr>
          <a:xfrm>
            <a:off x="8305783" y="3318933"/>
            <a:ext cx="876300" cy="876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10</a:t>
            </a:r>
            <a:endParaRPr lang="zh-CN" altLang="en-US" sz="28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24A3E21-E385-4421-93FD-3AE61F8DCFD2}"/>
              </a:ext>
            </a:extLst>
          </p:cNvPr>
          <p:cNvSpPr txBox="1"/>
          <p:nvPr/>
        </p:nvSpPr>
        <p:spPr>
          <a:xfrm>
            <a:off x="9404161" y="3529605"/>
            <a:ext cx="294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082E1E9-8914-4503-8AC7-EA52641390CE}"/>
              </a:ext>
            </a:extLst>
          </p:cNvPr>
          <p:cNvSpPr/>
          <p:nvPr/>
        </p:nvSpPr>
        <p:spPr>
          <a:xfrm>
            <a:off x="8305783" y="5121438"/>
            <a:ext cx="876300" cy="876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12</a:t>
            </a:r>
            <a:endParaRPr lang="zh-CN" altLang="en-US" sz="28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E2C65A0-33BB-48C9-B9E6-41B9D48E7469}"/>
              </a:ext>
            </a:extLst>
          </p:cNvPr>
          <p:cNvSpPr txBox="1"/>
          <p:nvPr/>
        </p:nvSpPr>
        <p:spPr>
          <a:xfrm>
            <a:off x="9404161" y="5332110"/>
            <a:ext cx="294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参考资料及绩效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7E7FC88-8409-4B80-BE73-250F77AC9CA6}"/>
              </a:ext>
            </a:extLst>
          </p:cNvPr>
          <p:cNvSpPr/>
          <p:nvPr/>
        </p:nvSpPr>
        <p:spPr>
          <a:xfrm>
            <a:off x="8305783" y="4213388"/>
            <a:ext cx="876300" cy="876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11</a:t>
            </a:r>
            <a:endParaRPr lang="zh-CN" altLang="en-US" sz="2800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44F02FF-BED9-4A84-A3C5-62550691AA33}"/>
              </a:ext>
            </a:extLst>
          </p:cNvPr>
          <p:cNvSpPr txBox="1"/>
          <p:nvPr/>
        </p:nvSpPr>
        <p:spPr>
          <a:xfrm>
            <a:off x="9404161" y="4424060"/>
            <a:ext cx="294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</a:p>
        </p:txBody>
      </p:sp>
    </p:spTree>
    <p:extLst>
      <p:ext uri="{BB962C8B-B14F-4D97-AF65-F5344CB8AC3E}">
        <p14:creationId xmlns:p14="http://schemas.microsoft.com/office/powerpoint/2010/main" val="626835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34056" y="30245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需求用例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5A863-E0B6-46E1-B816-1A61A6E33E08}"/>
              </a:ext>
            </a:extLst>
          </p:cNvPr>
          <p:cNvSpPr/>
          <p:nvPr/>
        </p:nvSpPr>
        <p:spPr>
          <a:xfrm>
            <a:off x="470763" y="1133831"/>
            <a:ext cx="111113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/>
              <a:t>序列图：</a:t>
            </a:r>
            <a:endParaRPr lang="zh-CN" altLang="zh-CN" sz="4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27D70E-8124-4060-B2B0-6A6965C5A3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24041" y="1133831"/>
            <a:ext cx="9644134" cy="572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71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34056" y="30245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需求用例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5A863-E0B6-46E1-B816-1A61A6E33E08}"/>
              </a:ext>
            </a:extLst>
          </p:cNvPr>
          <p:cNvSpPr/>
          <p:nvPr/>
        </p:nvSpPr>
        <p:spPr>
          <a:xfrm>
            <a:off x="470763" y="1133831"/>
            <a:ext cx="111113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/>
              <a:t>对话框图：</a:t>
            </a:r>
            <a:endParaRPr lang="zh-CN" altLang="zh-CN" sz="40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6C7557-0C24-4014-BDA8-8D08366C9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255" y="1133830"/>
            <a:ext cx="9196396" cy="51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45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9200" y="1543050"/>
            <a:ext cx="6648450" cy="3810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22356" y="-609401"/>
            <a:ext cx="461010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0" dirty="0">
                <a:solidFill>
                  <a:schemeClr val="bg1"/>
                </a:solidFill>
              </a:rPr>
              <a:t>6</a:t>
            </a:r>
            <a:endParaRPr lang="zh-CN" altLang="en-US" sz="500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72632" y="2842654"/>
            <a:ext cx="3262428" cy="117269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6000" b="1" dirty="0">
                <a:solidFill>
                  <a:srgbClr val="FFFFFF"/>
                </a:solidFill>
                <a:latin typeface="Century Gothic"/>
              </a:rPr>
              <a:t>数据字典</a:t>
            </a:r>
          </a:p>
        </p:txBody>
      </p:sp>
    </p:spTree>
    <p:extLst>
      <p:ext uri="{BB962C8B-B14F-4D97-AF65-F5344CB8AC3E}">
        <p14:creationId xmlns:p14="http://schemas.microsoft.com/office/powerpoint/2010/main" val="952474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34056" y="30245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数据字典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DF3C457-8BF8-4609-A7E1-84B99BA12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986591"/>
              </p:ext>
            </p:extLst>
          </p:nvPr>
        </p:nvGraphicFramePr>
        <p:xfrm>
          <a:off x="0" y="1227028"/>
          <a:ext cx="12192000" cy="55642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2913">
                  <a:extLst>
                    <a:ext uri="{9D8B030D-6E8A-4147-A177-3AD203B41FA5}">
                      <a16:colId xmlns:a16="http://schemas.microsoft.com/office/drawing/2014/main" val="3067079358"/>
                    </a:ext>
                  </a:extLst>
                </a:gridCol>
                <a:gridCol w="3394469">
                  <a:extLst>
                    <a:ext uri="{9D8B030D-6E8A-4147-A177-3AD203B41FA5}">
                      <a16:colId xmlns:a16="http://schemas.microsoft.com/office/drawing/2014/main" val="694417879"/>
                    </a:ext>
                  </a:extLst>
                </a:gridCol>
                <a:gridCol w="3550150">
                  <a:extLst>
                    <a:ext uri="{9D8B030D-6E8A-4147-A177-3AD203B41FA5}">
                      <a16:colId xmlns:a16="http://schemas.microsoft.com/office/drawing/2014/main" val="3257724458"/>
                    </a:ext>
                  </a:extLst>
                </a:gridCol>
                <a:gridCol w="2005328">
                  <a:extLst>
                    <a:ext uri="{9D8B030D-6E8A-4147-A177-3AD203B41FA5}">
                      <a16:colId xmlns:a16="http://schemas.microsoft.com/office/drawing/2014/main" val="2830533044"/>
                    </a:ext>
                  </a:extLst>
                </a:gridCol>
                <a:gridCol w="1389140">
                  <a:extLst>
                    <a:ext uri="{9D8B030D-6E8A-4147-A177-3AD203B41FA5}">
                      <a16:colId xmlns:a16="http://schemas.microsoft.com/office/drawing/2014/main" val="2241572961"/>
                    </a:ext>
                  </a:extLst>
                </a:gridCol>
              </a:tblGrid>
              <a:tr h="32885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数据元素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描述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数据构成或者数据类型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数据长度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数据取值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5113022"/>
                  </a:ext>
                </a:extLst>
              </a:tr>
              <a:tr h="32885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solidFill>
                            <a:schemeClr val="tx1"/>
                          </a:solidFill>
                          <a:effectLst/>
                        </a:rPr>
                        <a:t>姓名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用户实名制的标识之一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字符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{1,40}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81336327"/>
                  </a:ext>
                </a:extLst>
              </a:tr>
              <a:tr h="32885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solidFill>
                            <a:schemeClr val="tx1"/>
                          </a:solidFill>
                          <a:effectLst/>
                        </a:rPr>
                        <a:t>密码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用户登录所必须填写的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英文字母</a:t>
                      </a: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整数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{6,16}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31305904"/>
                  </a:ext>
                </a:extLst>
              </a:tr>
              <a:tr h="65771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预置问题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用户注册时必须填写，用于找回密码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字符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{1,50}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59426122"/>
                  </a:ext>
                </a:extLst>
              </a:tr>
              <a:tr h="65771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问题答案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预置问题的答案，用户注册时必须填写，用于找回密码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字符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{1,50}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69321177"/>
                  </a:ext>
                </a:extLst>
              </a:tr>
              <a:tr h="65771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身份证号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教师和学生用户以及游客的实名制的标识之一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英文字母</a:t>
                      </a: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整数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{1,18}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3892068"/>
                  </a:ext>
                </a:extLst>
              </a:tr>
              <a:tr h="3201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联系方式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用户的联系方式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手机号码</a:t>
                      </a: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+[</a:t>
                      </a: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邮箱</a:t>
                      </a: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]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24713824"/>
                  </a:ext>
                </a:extLst>
              </a:tr>
              <a:tr h="64021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solidFill>
                            <a:schemeClr val="tx1"/>
                          </a:solidFill>
                          <a:effectLst/>
                        </a:rPr>
                        <a:t>手机号码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solidFill>
                            <a:schemeClr val="tx1"/>
                          </a:solidFill>
                          <a:effectLst/>
                        </a:rPr>
                        <a:t>所有用户的联系方式之一</a:t>
                      </a:r>
                      <a:r>
                        <a:rPr lang="zh-CN" alt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，</a:t>
                      </a:r>
                      <a:r>
                        <a:rPr lang="zh-CN" sz="2000" b="1" kern="0" dirty="0">
                          <a:solidFill>
                            <a:schemeClr val="tx1"/>
                          </a:solidFill>
                          <a:effectLst/>
                        </a:rPr>
                        <a:t>注册时用于接收短信验证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{1,40}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23737720"/>
                  </a:ext>
                </a:extLst>
              </a:tr>
              <a:tr h="32885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邮箱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 dirty="0">
                          <a:solidFill>
                            <a:schemeClr val="tx1"/>
                          </a:solidFill>
                          <a:effectLst/>
                        </a:rPr>
                        <a:t>所有用户的联系方式之一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字符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{0,40}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11447526"/>
                  </a:ext>
                </a:extLst>
              </a:tr>
              <a:tr h="32885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个人简介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用户的个人简介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字符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300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{0,300}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63688742"/>
                  </a:ext>
                </a:extLst>
              </a:tr>
              <a:tr h="32885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已开课程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教师用户开设的课程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字符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{0,200}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62118535"/>
                  </a:ext>
                </a:extLst>
              </a:tr>
              <a:tr h="32885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加入课程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用户加入的课程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字符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{0,200}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53281579"/>
                  </a:ext>
                </a:extLst>
              </a:tr>
              <a:tr h="32885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账号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游客的身份标识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英文字母</a:t>
                      </a: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CN" sz="2000" b="1" kern="0">
                          <a:solidFill>
                            <a:schemeClr val="tx1"/>
                          </a:solidFill>
                          <a:effectLst/>
                        </a:rPr>
                        <a:t>整数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{5,12}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51254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395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34056" y="30245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数据字典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2CA00B7-7A80-4E1C-91FA-BB75BC252C05}"/>
              </a:ext>
            </a:extLst>
          </p:cNvPr>
          <p:cNvSpPr/>
          <p:nvPr/>
        </p:nvSpPr>
        <p:spPr>
          <a:xfrm>
            <a:off x="470763" y="1133831"/>
            <a:ext cx="111113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/>
              <a:t>ER</a:t>
            </a:r>
            <a:r>
              <a:rPr lang="zh-CN" altLang="en-US" sz="4000" b="1" dirty="0"/>
              <a:t>图：</a:t>
            </a:r>
            <a:endParaRPr lang="zh-CN" altLang="zh-CN" sz="4000" b="1" dirty="0"/>
          </a:p>
        </p:txBody>
      </p:sp>
      <p:pic>
        <p:nvPicPr>
          <p:cNvPr id="6" name="Picture 2" descr="ER">
            <a:extLst>
              <a:ext uri="{FF2B5EF4-FFF2-40B4-BE49-F238E27FC236}">
                <a16:creationId xmlns:a16="http://schemas.microsoft.com/office/drawing/2014/main" id="{F64D3533-4A43-4812-A3D8-A04D4AA0C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4" y="1148345"/>
            <a:ext cx="9583499" cy="526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02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9200" y="1543050"/>
            <a:ext cx="6648450" cy="3810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22356" y="-609401"/>
            <a:ext cx="461010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0" dirty="0">
                <a:solidFill>
                  <a:schemeClr val="bg1"/>
                </a:solidFill>
              </a:rPr>
              <a:t>7</a:t>
            </a:r>
            <a:endParaRPr lang="zh-CN" altLang="en-US" sz="500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72632" y="2842654"/>
            <a:ext cx="3262428" cy="117269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6000" b="1" dirty="0">
                <a:solidFill>
                  <a:srgbClr val="FFFFFF"/>
                </a:solidFill>
                <a:latin typeface="Century Gothic"/>
              </a:rPr>
              <a:t>需求冲突</a:t>
            </a:r>
          </a:p>
        </p:txBody>
      </p:sp>
    </p:spTree>
    <p:extLst>
      <p:ext uri="{BB962C8B-B14F-4D97-AF65-F5344CB8AC3E}">
        <p14:creationId xmlns:p14="http://schemas.microsoft.com/office/powerpoint/2010/main" val="3374218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34056" y="30245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需求冲突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5A863-E0B6-46E1-B816-1A61A6E33E08}"/>
              </a:ext>
            </a:extLst>
          </p:cNvPr>
          <p:cNvSpPr/>
          <p:nvPr/>
        </p:nvSpPr>
        <p:spPr>
          <a:xfrm>
            <a:off x="470763" y="1133831"/>
            <a:ext cx="11111345" cy="4428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/>
              <a:t>冲突描述：</a:t>
            </a:r>
            <a:endParaRPr lang="en-US" altLang="zh-CN" sz="4000" b="1" dirty="0"/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cs typeface="Times New Roman" panose="02020603050405020304" pitchFamily="18" charset="0"/>
              </a:rPr>
              <a:t>1.</a:t>
            </a:r>
            <a:r>
              <a:rPr lang="zh-CN" altLang="zh-CN" sz="2800" b="1" kern="100" dirty="0">
                <a:cs typeface="Times New Roman" panose="02020603050405020304" pitchFamily="18" charset="0"/>
              </a:rPr>
              <a:t>对学生代表和教师代表对于网站导航栏标题</a:t>
            </a:r>
            <a:r>
              <a:rPr lang="zh-CN" altLang="en-US" sz="2800" b="1" kern="100" dirty="0">
                <a:cs typeface="Times New Roman" panose="02020603050405020304" pitchFamily="18" charset="0"/>
              </a:rPr>
              <a:t>的设置方式产生</a:t>
            </a:r>
            <a:r>
              <a:rPr lang="zh-CN" altLang="zh-CN" sz="2800" b="1" kern="100" dirty="0">
                <a:cs typeface="Times New Roman" panose="02020603050405020304" pitchFamily="18" charset="0"/>
              </a:rPr>
              <a:t>冲突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cs typeface="Times New Roman" panose="02020603050405020304" pitchFamily="18" charset="0"/>
              </a:rPr>
              <a:t>2.</a:t>
            </a:r>
            <a:r>
              <a:rPr lang="zh-CN" altLang="zh-CN" sz="2800" b="1" kern="100" dirty="0">
                <a:cs typeface="Times New Roman" panose="02020603050405020304" pitchFamily="18" charset="0"/>
              </a:rPr>
              <a:t>管理员代表表示都应该拥有增、删、改课程的权限</a:t>
            </a:r>
          </a:p>
          <a:p>
            <a:pPr>
              <a:lnSpc>
                <a:spcPct val="150000"/>
              </a:lnSpc>
            </a:pPr>
            <a:r>
              <a:rPr lang="en-US" altLang="zh-CN" sz="2800" b="1" kern="100" dirty="0">
                <a:cs typeface="Times New Roman" panose="02020603050405020304" pitchFamily="18" charset="0"/>
              </a:rPr>
              <a:t>3.</a:t>
            </a:r>
            <a:r>
              <a:rPr lang="zh-CN" altLang="zh-CN" sz="2800" b="1" kern="100" dirty="0">
                <a:cs typeface="Times New Roman" panose="02020603050405020304" pitchFamily="18" charset="0"/>
              </a:rPr>
              <a:t>开发者代表表示对于移动端的网站在</a:t>
            </a:r>
            <a:r>
              <a:rPr lang="en-US" altLang="zh-CN" sz="2800" b="1" kern="100" dirty="0">
                <a:cs typeface="Times New Roman" panose="02020603050405020304" pitchFamily="18" charset="0"/>
              </a:rPr>
              <a:t>IOS</a:t>
            </a:r>
            <a:r>
              <a:rPr lang="zh-CN" altLang="zh-CN" sz="2800" b="1" kern="100" dirty="0">
                <a:cs typeface="Times New Roman" panose="02020603050405020304" pitchFamily="18" charset="0"/>
              </a:rPr>
              <a:t>平台上上传</a:t>
            </a:r>
            <a:r>
              <a:rPr lang="zh-CN" altLang="en-US" sz="2800" b="1" kern="100" dirty="0">
                <a:cs typeface="Times New Roman" panose="02020603050405020304" pitchFamily="18" charset="0"/>
              </a:rPr>
              <a:t>下载</a:t>
            </a:r>
            <a:r>
              <a:rPr lang="zh-CN" altLang="zh-CN" sz="2800" b="1" kern="100" dirty="0">
                <a:cs typeface="Times New Roman" panose="02020603050405020304" pitchFamily="18" charset="0"/>
              </a:rPr>
              <a:t>附件无法实现，应该在移动端删除上传</a:t>
            </a:r>
            <a:r>
              <a:rPr lang="zh-CN" altLang="en-US" sz="2800" b="1" kern="100" dirty="0">
                <a:cs typeface="Times New Roman" panose="02020603050405020304" pitchFamily="18" charset="0"/>
              </a:rPr>
              <a:t>下载</a:t>
            </a:r>
            <a:r>
              <a:rPr lang="zh-CN" altLang="zh-CN" sz="2800" b="1" kern="100" dirty="0">
                <a:cs typeface="Times New Roman" panose="02020603050405020304" pitchFamily="18" charset="0"/>
              </a:rPr>
              <a:t>附件功能</a:t>
            </a:r>
            <a:endParaRPr lang="zh-CN" altLang="en-US" sz="2800" b="1" kern="1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zh-CN" sz="4000" b="1" dirty="0"/>
          </a:p>
        </p:txBody>
      </p:sp>
    </p:spTree>
    <p:extLst>
      <p:ext uri="{BB962C8B-B14F-4D97-AF65-F5344CB8AC3E}">
        <p14:creationId xmlns:p14="http://schemas.microsoft.com/office/powerpoint/2010/main" val="2597223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34056" y="30245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需求冲突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5A863-E0B6-46E1-B816-1A61A6E33E08}"/>
              </a:ext>
            </a:extLst>
          </p:cNvPr>
          <p:cNvSpPr/>
          <p:nvPr/>
        </p:nvSpPr>
        <p:spPr>
          <a:xfrm>
            <a:off x="470763" y="1133831"/>
            <a:ext cx="11111345" cy="2885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/>
              <a:t>解决方案：</a:t>
            </a:r>
            <a:endParaRPr lang="en-US" altLang="zh-CN" sz="4000" b="1" dirty="0"/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cs typeface="Times New Roman" panose="02020603050405020304" pitchFamily="18" charset="0"/>
              </a:rPr>
              <a:t>1.</a:t>
            </a:r>
            <a:r>
              <a:rPr lang="zh-CN" altLang="zh-CN" sz="2800" b="1" kern="100" dirty="0">
                <a:cs typeface="Times New Roman" panose="02020603050405020304" pitchFamily="18" charset="0"/>
              </a:rPr>
              <a:t>对学生代表和教师代表对于网站导航栏标题</a:t>
            </a:r>
            <a:r>
              <a:rPr lang="zh-CN" altLang="en-US" sz="2800" b="1" kern="100" dirty="0">
                <a:cs typeface="Times New Roman" panose="02020603050405020304" pitchFamily="18" charset="0"/>
              </a:rPr>
              <a:t>的设置方式产生</a:t>
            </a:r>
            <a:r>
              <a:rPr lang="zh-CN" altLang="zh-CN" sz="2800" b="1" kern="100" dirty="0">
                <a:cs typeface="Times New Roman" panose="02020603050405020304" pitchFamily="18" charset="0"/>
              </a:rPr>
              <a:t>冲突</a:t>
            </a:r>
            <a:r>
              <a:rPr lang="zh-CN" altLang="en-US" sz="2800" b="1" kern="100" dirty="0">
                <a:cs typeface="Times New Roman" panose="02020603050405020304" pitchFamily="18" charset="0"/>
              </a:rPr>
              <a:t>：</a:t>
            </a:r>
            <a:endParaRPr lang="en-US" altLang="zh-CN" sz="2800" b="1" kern="100" dirty="0"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>
                <a:cs typeface="Times New Roman" panose="02020603050405020304" pitchFamily="18" charset="0"/>
              </a:rPr>
              <a:t>我们小组在衡量了两位用户代表的需求后，设计了</a:t>
            </a:r>
            <a:r>
              <a:rPr lang="en-US" altLang="zh-CN" sz="2800" b="1" kern="100" dirty="0">
                <a:cs typeface="Times New Roman" panose="02020603050405020304" pitchFamily="18" charset="0"/>
              </a:rPr>
              <a:t>3</a:t>
            </a:r>
            <a:r>
              <a:rPr lang="zh-CN" altLang="en-US" sz="2800" b="1" kern="100" dirty="0">
                <a:cs typeface="Times New Roman" panose="02020603050405020304" pitchFamily="18" charset="0"/>
              </a:rPr>
              <a:t>中备选方案，在第二次</a:t>
            </a:r>
            <a:r>
              <a:rPr lang="en-US" altLang="zh-CN" sz="2800" b="1" kern="100" dirty="0">
                <a:cs typeface="Times New Roman" panose="02020603050405020304" pitchFamily="18" charset="0"/>
              </a:rPr>
              <a:t>JAD</a:t>
            </a:r>
            <a:r>
              <a:rPr lang="zh-CN" altLang="en-US" sz="2800" b="1" kern="100" dirty="0">
                <a:cs typeface="Times New Roman" panose="02020603050405020304" pitchFamily="18" charset="0"/>
              </a:rPr>
              <a:t>会议上，让两位用户代表选择，并最终统一选择使用备选</a:t>
            </a:r>
            <a:r>
              <a:rPr lang="en-US" altLang="zh-CN" sz="2800" b="1" kern="100" dirty="0">
                <a:cs typeface="Times New Roman" panose="02020603050405020304" pitchFamily="18" charset="0"/>
              </a:rPr>
              <a:t>2</a:t>
            </a:r>
            <a:r>
              <a:rPr lang="zh-CN" altLang="en-US" sz="2800" b="1" kern="100" dirty="0">
                <a:cs typeface="Times New Roman" panose="02020603050405020304" pitchFamily="18" charset="0"/>
              </a:rPr>
              <a:t>。</a:t>
            </a:r>
            <a:endParaRPr lang="zh-CN" altLang="zh-CN" sz="2800" b="1" kern="100" dirty="0"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249398-9CBE-4412-B9B4-D3426AB2A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4018122"/>
            <a:ext cx="3959670" cy="12581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76D36B-CE51-47D2-B482-440A6CF3E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357" y="4025941"/>
            <a:ext cx="4472527" cy="12518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19CE26-143D-4B62-941C-AD31586B4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5457820"/>
            <a:ext cx="3959670" cy="12581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EA8AE64-9BCC-4EC4-9607-D5210BF13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357" y="5460948"/>
            <a:ext cx="4472527" cy="125186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5F7B893-14D7-4771-BAFF-EF9CC23651E0}"/>
              </a:ext>
            </a:extLst>
          </p:cNvPr>
          <p:cNvSpPr/>
          <p:nvPr/>
        </p:nvSpPr>
        <p:spPr>
          <a:xfrm>
            <a:off x="0" y="4753062"/>
            <a:ext cx="13620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/>
              <a:t>原版：</a:t>
            </a:r>
            <a:endParaRPr lang="zh-CN" altLang="zh-CN" sz="40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B7447D1-5A77-42C8-9DE4-8218856F8FDC}"/>
              </a:ext>
            </a:extLst>
          </p:cNvPr>
          <p:cNvSpPr/>
          <p:nvPr/>
        </p:nvSpPr>
        <p:spPr>
          <a:xfrm>
            <a:off x="5578920" y="4753062"/>
            <a:ext cx="15382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/>
              <a:t>备选</a:t>
            </a:r>
            <a:r>
              <a:rPr lang="en-US" altLang="zh-CN" sz="4000" b="1" dirty="0"/>
              <a:t>1</a:t>
            </a:r>
            <a:r>
              <a:rPr lang="zh-CN" altLang="en-US" sz="4000" b="1" dirty="0"/>
              <a:t>：</a:t>
            </a:r>
            <a:endParaRPr lang="zh-CN" altLang="zh-CN" sz="4000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DC33CCE-AE1E-4C82-B70A-4042C5FBBD0E}"/>
              </a:ext>
            </a:extLst>
          </p:cNvPr>
          <p:cNvSpPr/>
          <p:nvPr/>
        </p:nvSpPr>
        <p:spPr>
          <a:xfrm>
            <a:off x="0" y="6004929"/>
            <a:ext cx="16192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/>
              <a:t>备选</a:t>
            </a:r>
            <a:r>
              <a:rPr lang="en-US" altLang="zh-CN" sz="4000" b="1" dirty="0"/>
              <a:t>2</a:t>
            </a:r>
            <a:r>
              <a:rPr lang="zh-CN" altLang="en-US" sz="4000" b="1" dirty="0"/>
              <a:t>：</a:t>
            </a:r>
            <a:endParaRPr lang="zh-CN" altLang="zh-CN" sz="4000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79A2FB6-1834-4099-A5E7-A7C17FBC1AD0}"/>
              </a:ext>
            </a:extLst>
          </p:cNvPr>
          <p:cNvSpPr/>
          <p:nvPr/>
        </p:nvSpPr>
        <p:spPr>
          <a:xfrm>
            <a:off x="5601051" y="6086880"/>
            <a:ext cx="15382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/>
              <a:t>备选</a:t>
            </a:r>
            <a:r>
              <a:rPr lang="en-US" altLang="zh-CN" sz="4000" b="1" dirty="0"/>
              <a:t>3</a:t>
            </a:r>
            <a:r>
              <a:rPr lang="zh-CN" altLang="en-US" sz="4000" b="1" dirty="0"/>
              <a:t>：</a:t>
            </a:r>
            <a:endParaRPr lang="zh-CN" altLang="zh-CN" sz="4000" b="1" dirty="0"/>
          </a:p>
        </p:txBody>
      </p:sp>
    </p:spTree>
    <p:extLst>
      <p:ext uri="{BB962C8B-B14F-4D97-AF65-F5344CB8AC3E}">
        <p14:creationId xmlns:p14="http://schemas.microsoft.com/office/powerpoint/2010/main" val="92845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34056" y="30245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需求冲突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5A863-E0B6-46E1-B816-1A61A6E33E08}"/>
              </a:ext>
            </a:extLst>
          </p:cNvPr>
          <p:cNvSpPr/>
          <p:nvPr/>
        </p:nvSpPr>
        <p:spPr>
          <a:xfrm>
            <a:off x="470763" y="1133831"/>
            <a:ext cx="11111345" cy="2241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/>
              <a:t>解决方案：</a:t>
            </a:r>
            <a:endParaRPr lang="en-US" altLang="zh-CN" sz="4000" b="1" dirty="0"/>
          </a:p>
          <a:p>
            <a:pPr>
              <a:lnSpc>
                <a:spcPct val="150000"/>
              </a:lnSpc>
            </a:pPr>
            <a:r>
              <a:rPr lang="en-US" altLang="zh-CN" sz="2800" b="1" kern="100" dirty="0">
                <a:cs typeface="Times New Roman" panose="02020603050405020304" pitchFamily="18" charset="0"/>
              </a:rPr>
              <a:t> 2.</a:t>
            </a:r>
            <a:r>
              <a:rPr lang="zh-CN" altLang="zh-CN" sz="2800" b="1" kern="100" dirty="0">
                <a:cs typeface="Times New Roman" panose="02020603050405020304" pitchFamily="18" charset="0"/>
              </a:rPr>
              <a:t>管理员代表表示都应该拥有增、删、改课程的权限</a:t>
            </a:r>
            <a:r>
              <a:rPr lang="zh-CN" altLang="en-US" sz="2800" b="1" kern="100" dirty="0">
                <a:cs typeface="Times New Roman" panose="02020603050405020304" pitchFamily="18" charset="0"/>
              </a:rPr>
              <a:t>：</a:t>
            </a:r>
            <a:endParaRPr lang="en-US" altLang="zh-CN" sz="2800" b="1" kern="1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kern="100" dirty="0">
                <a:cs typeface="Times New Roman" panose="02020603050405020304" pitchFamily="18" charset="0"/>
              </a:rPr>
              <a:t>教师用户同意，冲突解决</a:t>
            </a:r>
            <a:endParaRPr lang="zh-CN" altLang="zh-CN" sz="2800" b="1" kern="1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321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34056" y="30245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需求冲突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5A863-E0B6-46E1-B816-1A61A6E33E08}"/>
              </a:ext>
            </a:extLst>
          </p:cNvPr>
          <p:cNvSpPr/>
          <p:nvPr/>
        </p:nvSpPr>
        <p:spPr>
          <a:xfrm>
            <a:off x="470763" y="1133831"/>
            <a:ext cx="11111345" cy="2887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/>
              <a:t>解决方案：</a:t>
            </a:r>
            <a:endParaRPr lang="en-US" altLang="zh-CN" sz="4000" b="1" dirty="0"/>
          </a:p>
          <a:p>
            <a:pPr>
              <a:lnSpc>
                <a:spcPct val="150000"/>
              </a:lnSpc>
            </a:pPr>
            <a:r>
              <a:rPr lang="en-US" altLang="zh-CN" sz="2800" b="1" kern="100" dirty="0">
                <a:cs typeface="Times New Roman" panose="02020603050405020304" pitchFamily="18" charset="0"/>
              </a:rPr>
              <a:t>3.</a:t>
            </a:r>
            <a:r>
              <a:rPr lang="zh-CN" altLang="zh-CN" sz="2800" b="1" kern="100" dirty="0">
                <a:cs typeface="Times New Roman" panose="02020603050405020304" pitchFamily="18" charset="0"/>
              </a:rPr>
              <a:t>开发者代表表示对于移动端的网站在</a:t>
            </a:r>
            <a:r>
              <a:rPr lang="en-US" altLang="zh-CN" sz="2800" b="1" kern="100" dirty="0">
                <a:cs typeface="Times New Roman" panose="02020603050405020304" pitchFamily="18" charset="0"/>
              </a:rPr>
              <a:t>IOS</a:t>
            </a:r>
            <a:r>
              <a:rPr lang="zh-CN" altLang="zh-CN" sz="2800" b="1" kern="100" dirty="0">
                <a:cs typeface="Times New Roman" panose="02020603050405020304" pitchFamily="18" charset="0"/>
              </a:rPr>
              <a:t>平台上上传</a:t>
            </a:r>
            <a:r>
              <a:rPr lang="zh-CN" altLang="en-US" sz="2800" b="1" kern="100" dirty="0">
                <a:cs typeface="Times New Roman" panose="02020603050405020304" pitchFamily="18" charset="0"/>
              </a:rPr>
              <a:t>下载</a:t>
            </a:r>
            <a:r>
              <a:rPr lang="zh-CN" altLang="zh-CN" sz="2800" b="1" kern="100" dirty="0">
                <a:cs typeface="Times New Roman" panose="02020603050405020304" pitchFamily="18" charset="0"/>
              </a:rPr>
              <a:t>附件无法实现，应该在移动端删除上传</a:t>
            </a:r>
            <a:r>
              <a:rPr lang="zh-CN" altLang="en-US" sz="2800" b="1" kern="100" dirty="0">
                <a:cs typeface="Times New Roman" panose="02020603050405020304" pitchFamily="18" charset="0"/>
              </a:rPr>
              <a:t>下载</a:t>
            </a:r>
            <a:r>
              <a:rPr lang="zh-CN" altLang="zh-CN" sz="2800" b="1" kern="100" dirty="0">
                <a:cs typeface="Times New Roman" panose="02020603050405020304" pitchFamily="18" charset="0"/>
              </a:rPr>
              <a:t>附件功能</a:t>
            </a:r>
            <a:r>
              <a:rPr lang="zh-CN" altLang="en-US" sz="2800" b="1" kern="100" dirty="0">
                <a:cs typeface="Times New Roman" panose="02020603050405020304" pitchFamily="18" charset="0"/>
              </a:rPr>
              <a:t>：</a:t>
            </a:r>
            <a:endParaRPr lang="en-US" altLang="zh-CN" sz="2800" b="1" kern="1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kern="100" dirty="0">
                <a:cs typeface="Times New Roman" panose="02020603050405020304" pitchFamily="18" charset="0"/>
              </a:rPr>
              <a:t>学生用户和教师用户表示理解，同意在移动端删节这部分功能。</a:t>
            </a:r>
          </a:p>
        </p:txBody>
      </p:sp>
    </p:spTree>
    <p:extLst>
      <p:ext uri="{BB962C8B-B14F-4D97-AF65-F5344CB8AC3E}">
        <p14:creationId xmlns:p14="http://schemas.microsoft.com/office/powerpoint/2010/main" val="1779559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9200" y="1621269"/>
            <a:ext cx="6648450" cy="3810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00400" y="-609401"/>
            <a:ext cx="461010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0" dirty="0">
                <a:solidFill>
                  <a:schemeClr val="bg1"/>
                </a:solidFill>
              </a:rPr>
              <a:t>1</a:t>
            </a:r>
            <a:endParaRPr lang="zh-CN" altLang="en-US" sz="500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39232" y="2921169"/>
            <a:ext cx="5738418" cy="101566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altLang="zh-CN" sz="6000" dirty="0" err="1">
                <a:solidFill>
                  <a:schemeClr val="bg1"/>
                </a:solidFill>
                <a:latin typeface="Microsoft JhengHei" panose="020B0604030504040204" charset="-120"/>
                <a:ea typeface="Microsoft JhengHei" panose="020B0604030504040204" charset="-120"/>
              </a:rPr>
              <a:t>Vision&amp;Scope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46179" y="4422148"/>
            <a:ext cx="4859544" cy="81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愿景与范围文档</a:t>
            </a:r>
          </a:p>
        </p:txBody>
      </p:sp>
    </p:spTree>
    <p:extLst>
      <p:ext uri="{BB962C8B-B14F-4D97-AF65-F5344CB8AC3E}">
        <p14:creationId xmlns:p14="http://schemas.microsoft.com/office/powerpoint/2010/main" val="1903766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34056" y="30245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需求冲突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5A863-E0B6-46E1-B816-1A61A6E33E08}"/>
              </a:ext>
            </a:extLst>
          </p:cNvPr>
          <p:cNvSpPr/>
          <p:nvPr/>
        </p:nvSpPr>
        <p:spPr>
          <a:xfrm>
            <a:off x="175488" y="1037551"/>
            <a:ext cx="11111345" cy="1840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/>
              <a:t>第一次</a:t>
            </a:r>
            <a:endParaRPr lang="en-US" altLang="zh-CN" sz="4000" b="1" dirty="0"/>
          </a:p>
          <a:p>
            <a:pPr>
              <a:lnSpc>
                <a:spcPct val="150000"/>
              </a:lnSpc>
            </a:pPr>
            <a:r>
              <a:rPr lang="en-US" altLang="zh-CN" sz="4000" b="1" dirty="0"/>
              <a:t>JAD</a:t>
            </a:r>
            <a:r>
              <a:rPr lang="zh-CN" altLang="en-US" sz="4000" b="1" dirty="0"/>
              <a:t>会议记录：</a:t>
            </a:r>
            <a:endParaRPr lang="zh-CN" altLang="en-US" sz="2800" b="1" kern="100" dirty="0"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E1D7B4A-FCAA-4DB4-A859-50520EE26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169525"/>
              </p:ext>
            </p:extLst>
          </p:nvPr>
        </p:nvGraphicFramePr>
        <p:xfrm>
          <a:off x="3421007" y="1105256"/>
          <a:ext cx="8770993" cy="57302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0394">
                  <a:extLst>
                    <a:ext uri="{9D8B030D-6E8A-4147-A177-3AD203B41FA5}">
                      <a16:colId xmlns:a16="http://schemas.microsoft.com/office/drawing/2014/main" val="2165338082"/>
                    </a:ext>
                  </a:extLst>
                </a:gridCol>
                <a:gridCol w="3534007">
                  <a:extLst>
                    <a:ext uri="{9D8B030D-6E8A-4147-A177-3AD203B41FA5}">
                      <a16:colId xmlns:a16="http://schemas.microsoft.com/office/drawing/2014/main" val="4073210551"/>
                    </a:ext>
                  </a:extLst>
                </a:gridCol>
                <a:gridCol w="1124574">
                  <a:extLst>
                    <a:ext uri="{9D8B030D-6E8A-4147-A177-3AD203B41FA5}">
                      <a16:colId xmlns:a16="http://schemas.microsoft.com/office/drawing/2014/main" val="864342273"/>
                    </a:ext>
                  </a:extLst>
                </a:gridCol>
                <a:gridCol w="2892018">
                  <a:extLst>
                    <a:ext uri="{9D8B030D-6E8A-4147-A177-3AD203B41FA5}">
                      <a16:colId xmlns:a16="http://schemas.microsoft.com/office/drawing/2014/main" val="3571530093"/>
                    </a:ext>
                  </a:extLst>
                </a:gridCol>
              </a:tblGrid>
              <a:tr h="59257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会议地点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195" marR="2119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理</a:t>
                      </a:r>
                      <a:r>
                        <a:rPr lang="en-US" sz="2000" kern="100" dirty="0">
                          <a:effectLst/>
                        </a:rPr>
                        <a:t>4-508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195" marR="2119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会议时间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195" marR="2119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2018/12/28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18.30-19.00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195" marR="21195" marT="0" marB="0"/>
                </a:tc>
                <a:extLst>
                  <a:ext uri="{0D108BD9-81ED-4DB2-BD59-A6C34878D82A}">
                    <a16:rowId xmlns:a16="http://schemas.microsoft.com/office/drawing/2014/main" val="4095365155"/>
                  </a:ext>
                </a:extLst>
              </a:tr>
              <a:tr h="50800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主 持 人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195" marR="2119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夏昌灏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195" marR="2119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记录人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195" marR="2119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吴荣欣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195" marR="21195" marT="0" marB="0"/>
                </a:tc>
                <a:extLst>
                  <a:ext uri="{0D108BD9-81ED-4DB2-BD59-A6C34878D82A}">
                    <a16:rowId xmlns:a16="http://schemas.microsoft.com/office/drawing/2014/main" val="3192016762"/>
                  </a:ext>
                </a:extLst>
              </a:tr>
              <a:tr h="48668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参会人员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195" marR="21195" marT="0" marB="0" anchor="ctr"/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杨枨（教师代表）、陈尚辉（管理员代表）、沈启航（开发者代表）、王飞钢</a:t>
                      </a:r>
                      <a:r>
                        <a:rPr lang="en-US" sz="2000" kern="100">
                          <a:effectLst/>
                        </a:rPr>
                        <a:t>(</a:t>
                      </a:r>
                      <a:r>
                        <a:rPr lang="zh-CN" sz="2000" kern="100">
                          <a:effectLst/>
                        </a:rPr>
                        <a:t>学生代表</a:t>
                      </a:r>
                      <a:r>
                        <a:rPr lang="en-US" sz="2000" kern="100">
                          <a:effectLst/>
                        </a:rPr>
                        <a:t>)</a:t>
                      </a:r>
                      <a:r>
                        <a:rPr lang="zh-CN" sz="2000" kern="100">
                          <a:effectLst/>
                        </a:rPr>
                        <a:t>、黄浩峰、夏昌灏、吴荣欣、叶忠杰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195" marR="21195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795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修改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195" marR="21195" marT="0" marB="0" anchor="ctr"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195" marR="21195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320303"/>
                  </a:ext>
                </a:extLst>
              </a:tr>
              <a:tr h="3465864">
                <a:tc gridSpan="4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会议内容： 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2000" kern="100" dirty="0">
                          <a:effectLst/>
                        </a:rPr>
                        <a:t>对学生代表和教师代表对于网站导航栏标题问题冲突进行了协商，采取的措施：</a:t>
                      </a:r>
                      <a:r>
                        <a:rPr lang="zh-CN" altLang="en-US" sz="2000" kern="100" dirty="0">
                          <a:effectLst/>
                        </a:rPr>
                        <a:t>选择备选</a:t>
                      </a:r>
                      <a:r>
                        <a:rPr lang="en-US" altLang="zh-CN" sz="2000" kern="100" dirty="0">
                          <a:effectLst/>
                        </a:rPr>
                        <a:t>2</a:t>
                      </a:r>
                      <a:r>
                        <a:rPr lang="zh-CN" altLang="en-US" sz="2000" kern="100" dirty="0">
                          <a:effectLst/>
                        </a:rPr>
                        <a:t>方式的导航栏设置</a:t>
                      </a:r>
                      <a:endParaRPr lang="en-US" altLang="zh-CN" sz="2000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2000" kern="100" dirty="0">
                          <a:effectLst/>
                        </a:rPr>
                        <a:t>管理员代表和教师代表表示都应该拥有增、删、改课程的权限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2000" kern="100" dirty="0">
                          <a:effectLst/>
                        </a:rPr>
                        <a:t>开发者代表表示对于移动端的网站在</a:t>
                      </a:r>
                      <a:r>
                        <a:rPr lang="en-US" sz="2000" kern="100" dirty="0">
                          <a:effectLst/>
                        </a:rPr>
                        <a:t>IOS</a:t>
                      </a:r>
                      <a:r>
                        <a:rPr lang="zh-CN" sz="2000" kern="100" dirty="0">
                          <a:effectLst/>
                        </a:rPr>
                        <a:t>平台上上传附件无法实现，应该在移动端删除上传附件功能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195" marR="21195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041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0662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34056" y="30245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需求冲突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5A863-E0B6-46E1-B816-1A61A6E33E08}"/>
              </a:ext>
            </a:extLst>
          </p:cNvPr>
          <p:cNvSpPr/>
          <p:nvPr/>
        </p:nvSpPr>
        <p:spPr>
          <a:xfrm>
            <a:off x="175488" y="1037551"/>
            <a:ext cx="11111345" cy="1840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/>
              <a:t>第二次</a:t>
            </a:r>
            <a:endParaRPr lang="en-US" altLang="zh-CN" sz="4000" b="1" dirty="0"/>
          </a:p>
          <a:p>
            <a:pPr>
              <a:lnSpc>
                <a:spcPct val="150000"/>
              </a:lnSpc>
            </a:pPr>
            <a:r>
              <a:rPr lang="en-US" altLang="zh-CN" sz="4000" b="1" dirty="0"/>
              <a:t>JAD</a:t>
            </a:r>
            <a:r>
              <a:rPr lang="zh-CN" altLang="en-US" sz="4000" b="1" dirty="0"/>
              <a:t>会议记录：</a:t>
            </a:r>
            <a:endParaRPr lang="zh-CN" altLang="en-US" sz="2800" b="1" kern="100" dirty="0"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12AB4A8-B675-4FCF-943F-789999C9E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595009"/>
              </p:ext>
            </p:extLst>
          </p:nvPr>
        </p:nvGraphicFramePr>
        <p:xfrm>
          <a:off x="3361266" y="1151466"/>
          <a:ext cx="8830732" cy="5706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8708">
                  <a:extLst>
                    <a:ext uri="{9D8B030D-6E8A-4147-A177-3AD203B41FA5}">
                      <a16:colId xmlns:a16="http://schemas.microsoft.com/office/drawing/2014/main" val="2072473283"/>
                    </a:ext>
                  </a:extLst>
                </a:gridCol>
                <a:gridCol w="3558077">
                  <a:extLst>
                    <a:ext uri="{9D8B030D-6E8A-4147-A177-3AD203B41FA5}">
                      <a16:colId xmlns:a16="http://schemas.microsoft.com/office/drawing/2014/main" val="4182165056"/>
                    </a:ext>
                  </a:extLst>
                </a:gridCol>
                <a:gridCol w="1132237">
                  <a:extLst>
                    <a:ext uri="{9D8B030D-6E8A-4147-A177-3AD203B41FA5}">
                      <a16:colId xmlns:a16="http://schemas.microsoft.com/office/drawing/2014/main" val="3890310010"/>
                    </a:ext>
                  </a:extLst>
                </a:gridCol>
                <a:gridCol w="2911710">
                  <a:extLst>
                    <a:ext uri="{9D8B030D-6E8A-4147-A177-3AD203B41FA5}">
                      <a16:colId xmlns:a16="http://schemas.microsoft.com/office/drawing/2014/main" val="3913822255"/>
                    </a:ext>
                  </a:extLst>
                </a:gridCol>
              </a:tblGrid>
              <a:tr h="49313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会议地点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2331" marR="2233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理</a:t>
                      </a:r>
                      <a:r>
                        <a:rPr lang="en-US" sz="1400" kern="100">
                          <a:effectLst/>
                        </a:rPr>
                        <a:t>4-508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2331" marR="2233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会议时间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2331" marR="2233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2019/1/3</a:t>
                      </a:r>
                      <a:endParaRPr lang="zh-CN" sz="14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18.00-18.30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2331" marR="22331" marT="0" marB="0"/>
                </a:tc>
                <a:extLst>
                  <a:ext uri="{0D108BD9-81ED-4DB2-BD59-A6C34878D82A}">
                    <a16:rowId xmlns:a16="http://schemas.microsoft.com/office/drawing/2014/main" val="3288908904"/>
                  </a:ext>
                </a:extLst>
              </a:tr>
              <a:tr h="42276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主 持 人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2331" marR="2233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夏昌灏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2331" marR="2233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记录人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2331" marR="2233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夏昌灏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2331" marR="22331" marT="0" marB="0"/>
                </a:tc>
                <a:extLst>
                  <a:ext uri="{0D108BD9-81ED-4DB2-BD59-A6C34878D82A}">
                    <a16:rowId xmlns:a16="http://schemas.microsoft.com/office/drawing/2014/main" val="988675561"/>
                  </a:ext>
                </a:extLst>
              </a:tr>
              <a:tr h="49313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参会人员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2331" marR="22331" marT="0" marB="0" anchor="ctr"/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杨枨（教师代表）、陈尚辉（管理员代表）、沈启航（开发者代表）、王飞钢</a:t>
                      </a:r>
                      <a:r>
                        <a:rPr lang="en-US" sz="1400" kern="100">
                          <a:effectLst/>
                        </a:rPr>
                        <a:t>(</a:t>
                      </a:r>
                      <a:r>
                        <a:rPr lang="zh-CN" sz="1400" kern="100">
                          <a:effectLst/>
                        </a:rPr>
                        <a:t>学生代表</a:t>
                      </a:r>
                      <a:r>
                        <a:rPr lang="en-US" sz="1400" kern="100">
                          <a:effectLst/>
                        </a:rPr>
                        <a:t>)</a:t>
                      </a:r>
                      <a:r>
                        <a:rPr lang="zh-CN" sz="1400" kern="100">
                          <a:effectLst/>
                        </a:rPr>
                        <a:t>、胡锦波（游客代表）、黄浩峰、夏昌灏、吴荣欣、叶忠杰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2331" marR="2233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984619"/>
                  </a:ext>
                </a:extLst>
              </a:tr>
              <a:tr h="42276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修改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2331" marR="22331" marT="0" marB="0" anchor="ctr"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2331" marR="2233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382831"/>
                  </a:ext>
                </a:extLst>
              </a:tr>
              <a:tr h="3874730">
                <a:tc gridSpan="4"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会议内容： </a:t>
                      </a:r>
                    </a:p>
                    <a:p>
                      <a:pPr marL="342900" lvl="0" indent="-342900" algn="just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400" kern="100" dirty="0">
                          <a:effectLst/>
                        </a:rPr>
                        <a:t>对学生代表和教师代表对于网站导航栏标题问题冲突进行了协商，采取的措施：查看了各个预备方案，并且教师用户代表与学生用户代表达成了一致，采用了同一方案（备选方案</a:t>
                      </a:r>
                      <a:r>
                        <a:rPr lang="en-US" sz="1400" kern="100" dirty="0">
                          <a:effectLst/>
                        </a:rPr>
                        <a:t>2</a:t>
                      </a:r>
                      <a:r>
                        <a:rPr lang="zh-CN" sz="1400" kern="100" dirty="0">
                          <a:effectLst/>
                        </a:rPr>
                        <a:t>）。</a:t>
                      </a:r>
                    </a:p>
                    <a:p>
                      <a:pPr marL="228600"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原始方案：</a:t>
                      </a:r>
                    </a:p>
                    <a:p>
                      <a:pPr marL="228600"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备选方案</a:t>
                      </a:r>
                      <a:r>
                        <a:rPr lang="en-US" sz="1400" kern="100" dirty="0">
                          <a:effectLst/>
                        </a:rPr>
                        <a:t>1</a:t>
                      </a:r>
                      <a:r>
                        <a:rPr lang="zh-CN" sz="1400" kern="100" dirty="0">
                          <a:effectLst/>
                        </a:rPr>
                        <a:t>：</a:t>
                      </a:r>
                    </a:p>
                    <a:p>
                      <a:pPr marL="228600"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备选方案</a:t>
                      </a:r>
                      <a:r>
                        <a:rPr lang="en-US" sz="1400" kern="100" dirty="0">
                          <a:effectLst/>
                        </a:rPr>
                        <a:t>2</a:t>
                      </a:r>
                      <a:r>
                        <a:rPr lang="zh-CN" sz="1400" kern="100" dirty="0">
                          <a:effectLst/>
                        </a:rPr>
                        <a:t>（一致采用）：</a:t>
                      </a:r>
                    </a:p>
                    <a:p>
                      <a:pPr marL="228600"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备选方案</a:t>
                      </a:r>
                      <a:r>
                        <a:rPr lang="en-US" sz="1400" kern="100" dirty="0">
                          <a:effectLst/>
                        </a:rPr>
                        <a:t>3</a:t>
                      </a:r>
                      <a:r>
                        <a:rPr lang="zh-CN" sz="1400" kern="100" dirty="0">
                          <a:effectLst/>
                        </a:rPr>
                        <a:t>：</a:t>
                      </a:r>
                    </a:p>
                    <a:p>
                      <a:pPr marL="342900" lvl="0" indent="-342900" algn="just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400" kern="100" dirty="0">
                          <a:effectLst/>
                        </a:rPr>
                        <a:t>开发者代表表示对于移动端的网站在</a:t>
                      </a:r>
                      <a:r>
                        <a:rPr lang="en-US" sz="1400" kern="100" dirty="0">
                          <a:effectLst/>
                        </a:rPr>
                        <a:t>IOS</a:t>
                      </a:r>
                      <a:r>
                        <a:rPr lang="zh-CN" sz="1400" kern="100" dirty="0">
                          <a:effectLst/>
                        </a:rPr>
                        <a:t>平台上上传附件无法实现，应该在移动端删除上传附件功能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2331" marR="22331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331950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6AC4BAA7-FD16-4370-949C-8A96709BC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7" y="4248438"/>
            <a:ext cx="2375465" cy="41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C378D97B-ADA3-4502-9B5E-46DB7E28E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7" y="4678671"/>
            <a:ext cx="2370299" cy="41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155BFCF-30D2-401A-B179-AC68DD8E9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576" y="5122866"/>
            <a:ext cx="2375463" cy="41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4A5A7061-B299-459E-BD58-D1154E6DC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056" y="5567061"/>
            <a:ext cx="2384614" cy="41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493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9200" y="1543050"/>
            <a:ext cx="6648450" cy="3810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22356" y="-609401"/>
            <a:ext cx="461010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0" dirty="0">
                <a:solidFill>
                  <a:schemeClr val="bg1"/>
                </a:solidFill>
              </a:rPr>
              <a:t>8</a:t>
            </a:r>
            <a:endParaRPr lang="zh-CN" altLang="en-US" sz="500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72632" y="2842654"/>
            <a:ext cx="4031869" cy="117269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6000" b="1" dirty="0">
                <a:solidFill>
                  <a:srgbClr val="FFFFFF"/>
                </a:solidFill>
                <a:latin typeface="Century Gothic"/>
              </a:rPr>
              <a:t>需求优先级</a:t>
            </a:r>
          </a:p>
        </p:txBody>
      </p:sp>
    </p:spTree>
    <p:extLst>
      <p:ext uri="{BB962C8B-B14F-4D97-AF65-F5344CB8AC3E}">
        <p14:creationId xmlns:p14="http://schemas.microsoft.com/office/powerpoint/2010/main" val="1727310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34056" y="30245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需求优先级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5A863-E0B6-46E1-B816-1A61A6E33E08}"/>
              </a:ext>
            </a:extLst>
          </p:cNvPr>
          <p:cNvSpPr/>
          <p:nvPr/>
        </p:nvSpPr>
        <p:spPr>
          <a:xfrm>
            <a:off x="470763" y="1133831"/>
            <a:ext cx="11111345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kern="100" dirty="0">
                <a:cs typeface="Times New Roman" panose="02020603050405020304" pitchFamily="18" charset="0"/>
              </a:rPr>
              <a:t>说明：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1B5C0DD-619E-4780-A723-0FFDC7087EF2}"/>
              </a:ext>
            </a:extLst>
          </p:cNvPr>
          <p:cNvSpPr/>
          <p:nvPr/>
        </p:nvSpPr>
        <p:spPr>
          <a:xfrm>
            <a:off x="1174257" y="1308171"/>
            <a:ext cx="1090344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</a:rPr>
              <a:t>1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、参与优先级打分的用户代表主要有：游客代表（</a:t>
            </a:r>
            <a:r>
              <a:rPr lang="zh-CN" altLang="en-US" sz="2400" kern="100" dirty="0">
                <a:latin typeface="Times New Roman" panose="02020603050405020304" pitchFamily="18" charset="0"/>
              </a:rPr>
              <a:t>胡锦波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）、教师代表（杨枨老师）、管理员代表（</a:t>
            </a:r>
            <a:r>
              <a:rPr lang="zh-CN" altLang="en-US" sz="2400" kern="100" dirty="0">
                <a:latin typeface="Times New Roman" panose="02020603050405020304" pitchFamily="18" charset="0"/>
              </a:rPr>
              <a:t>陈尚辉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）、学生代表（</a:t>
            </a:r>
            <a:r>
              <a:rPr lang="zh-CN" altLang="en-US" sz="2400" kern="100" dirty="0">
                <a:latin typeface="Times New Roman" panose="02020603050405020304" pitchFamily="18" charset="0"/>
              </a:rPr>
              <a:t>王飞钢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）。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</a:rPr>
              <a:t>2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、用户代表负责为用例的</a:t>
            </a:r>
            <a:r>
              <a:rPr lang="zh-CN" altLang="zh-CN" sz="2400" b="1" kern="100" dirty="0">
                <a:latin typeface="Times New Roman" panose="02020603050405020304" pitchFamily="18" charset="0"/>
              </a:rPr>
              <a:t>相对收益、相对损失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部分打分，项目经理负责为用例的</a:t>
            </a:r>
            <a:r>
              <a:rPr lang="zh-CN" altLang="zh-CN" sz="2400" b="1" kern="100" dirty="0">
                <a:latin typeface="Times New Roman" panose="02020603050405020304" pitchFamily="18" charset="0"/>
              </a:rPr>
              <a:t>相对风险、相对成本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打分，</a:t>
            </a:r>
            <a:r>
              <a:rPr lang="zh-CN" altLang="zh-CN" sz="2400" b="1" kern="100" dirty="0">
                <a:latin typeface="Times New Roman" panose="02020603050405020304" pitchFamily="18" charset="0"/>
              </a:rPr>
              <a:t>权重比例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由客户代表（杨枨老师）提出。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</a:rPr>
              <a:t>3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、收益表示“如果实现，给用户带来的利益”；损失表示“如果不实现，给用户带来的损失”；风险表示“如果实现，存在的技术风险”；相对成本表示“如果实现，需要产生的费用”；权重比例是各个用户分类在最后评分时的加权值。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</a:rPr>
              <a:t>4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、总价值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=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相对收益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*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相对比重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+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相对损失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*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相对比重</a:t>
            </a:r>
          </a:p>
          <a:p>
            <a:pPr indent="533400" algn="just">
              <a:spcAft>
                <a:spcPts val="0"/>
              </a:spcAft>
            </a:pPr>
            <a:r>
              <a:rPr lang="zh-CN" altLang="zh-CN" sz="2400" kern="100" dirty="0">
                <a:latin typeface="Times New Roman" panose="02020603050405020304" pitchFamily="18" charset="0"/>
              </a:rPr>
              <a:t>价值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%=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总价值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/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合计总价值</a:t>
            </a:r>
          </a:p>
          <a:p>
            <a:pPr indent="533400" algn="just">
              <a:spcAft>
                <a:spcPts val="0"/>
              </a:spcAft>
            </a:pPr>
            <a:r>
              <a:rPr lang="zh-CN" altLang="zh-CN" sz="2400" kern="100" dirty="0">
                <a:latin typeface="Times New Roman" panose="02020603050405020304" pitchFamily="18" charset="0"/>
              </a:rPr>
              <a:t>风险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%=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相对风险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/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合计风险</a:t>
            </a:r>
          </a:p>
          <a:p>
            <a:pPr indent="533400" algn="just">
              <a:spcAft>
                <a:spcPts val="0"/>
              </a:spcAft>
            </a:pPr>
            <a:r>
              <a:rPr lang="zh-CN" altLang="zh-CN" sz="2400" kern="100" dirty="0">
                <a:latin typeface="Times New Roman" panose="02020603050405020304" pitchFamily="18" charset="0"/>
              </a:rPr>
              <a:t>成本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%=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相对成本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/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合计成本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 startAt="5"/>
            </a:pPr>
            <a:r>
              <a:rPr lang="zh-CN" altLang="zh-CN" sz="2400" kern="100" dirty="0">
                <a:latin typeface="Times New Roman" panose="02020603050405020304" pitchFamily="18" charset="0"/>
              </a:rPr>
              <a:t>优先级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=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价值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%/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（成本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%+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风险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%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）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 startAt="5"/>
            </a:pPr>
            <a:r>
              <a:rPr lang="zh-CN" altLang="zh-CN" sz="2400" kern="100" dirty="0">
                <a:latin typeface="Times New Roman" panose="02020603050405020304" pitchFamily="18" charset="0"/>
              </a:rPr>
              <a:t>具体相对权重：客户：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1.5</a:t>
            </a:r>
            <a:r>
              <a:rPr lang="zh-CN" altLang="en-US" sz="2400" kern="100" dirty="0">
                <a:latin typeface="Times New Roman" panose="02020603050405020304" pitchFamily="18" charset="0"/>
              </a:rPr>
              <a:t>；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游客：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0.5</a:t>
            </a:r>
            <a:r>
              <a:rPr lang="zh-CN" altLang="en-US" sz="2400" kern="100" dirty="0">
                <a:latin typeface="Times New Roman" panose="02020603050405020304" pitchFamily="18" charset="0"/>
              </a:rPr>
              <a:t>；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用户：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1</a:t>
            </a:r>
            <a:endParaRPr lang="zh-CN" altLang="zh-CN" sz="2400" kern="1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567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34056" y="30245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需求优先级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5A863-E0B6-46E1-B816-1A61A6E33E08}"/>
              </a:ext>
            </a:extLst>
          </p:cNvPr>
          <p:cNvSpPr/>
          <p:nvPr/>
        </p:nvSpPr>
        <p:spPr>
          <a:xfrm>
            <a:off x="470763" y="1133831"/>
            <a:ext cx="11111345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kern="100" dirty="0">
                <a:cs typeface="Times New Roman" panose="02020603050405020304" pitchFamily="18" charset="0"/>
              </a:rPr>
              <a:t>教师优先级打分：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4D7C9E-A6BD-4F98-A6EB-C7DBCB64F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57" y="1133831"/>
            <a:ext cx="3086790" cy="56105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33E60B-67E9-4218-BDD1-B38376376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111" y="1133831"/>
            <a:ext cx="3076377" cy="527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1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34056" y="30245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需求优先级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5A863-E0B6-46E1-B816-1A61A6E33E08}"/>
              </a:ext>
            </a:extLst>
          </p:cNvPr>
          <p:cNvSpPr/>
          <p:nvPr/>
        </p:nvSpPr>
        <p:spPr>
          <a:xfrm>
            <a:off x="470763" y="1133831"/>
            <a:ext cx="11111345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kern="100" dirty="0">
                <a:cs typeface="Times New Roman" panose="02020603050405020304" pitchFamily="18" charset="0"/>
              </a:rPr>
              <a:t>管理员优先级打分：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00D7F2-3A5B-4BA2-8932-0019D56AB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751" y="1133831"/>
            <a:ext cx="3269649" cy="576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70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34056" y="30245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需求优先级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5A863-E0B6-46E1-B816-1A61A6E33E08}"/>
              </a:ext>
            </a:extLst>
          </p:cNvPr>
          <p:cNvSpPr/>
          <p:nvPr/>
        </p:nvSpPr>
        <p:spPr>
          <a:xfrm>
            <a:off x="470763" y="1133831"/>
            <a:ext cx="11111345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kern="100" dirty="0">
                <a:cs typeface="Times New Roman" panose="02020603050405020304" pitchFamily="18" charset="0"/>
              </a:rPr>
              <a:t>学生优先级打分：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F0D168-4E38-447A-9D79-BC7D883B2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865" y="1133830"/>
            <a:ext cx="3596861" cy="56246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12D206-B8BB-471F-8F62-53806D26B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878" y="1133830"/>
            <a:ext cx="3596860" cy="615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1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34056" y="30245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需求优先级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5A863-E0B6-46E1-B816-1A61A6E33E08}"/>
              </a:ext>
            </a:extLst>
          </p:cNvPr>
          <p:cNvSpPr/>
          <p:nvPr/>
        </p:nvSpPr>
        <p:spPr>
          <a:xfrm>
            <a:off x="470763" y="1133831"/>
            <a:ext cx="11111345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kern="100" dirty="0">
                <a:cs typeface="Times New Roman" panose="02020603050405020304" pitchFamily="18" charset="0"/>
              </a:rPr>
              <a:t>优先级结果统计：</a:t>
            </a:r>
          </a:p>
        </p:txBody>
      </p:sp>
    </p:spTree>
    <p:extLst>
      <p:ext uri="{BB962C8B-B14F-4D97-AF65-F5344CB8AC3E}">
        <p14:creationId xmlns:p14="http://schemas.microsoft.com/office/powerpoint/2010/main" val="2016233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9200" y="1543050"/>
            <a:ext cx="6648450" cy="3810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22356" y="-609401"/>
            <a:ext cx="461010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0" dirty="0">
                <a:solidFill>
                  <a:schemeClr val="bg1"/>
                </a:solidFill>
              </a:rPr>
              <a:t>9</a:t>
            </a:r>
            <a:endParaRPr lang="zh-CN" altLang="en-US" sz="500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72632" y="2842654"/>
            <a:ext cx="4801310" cy="117269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6000" b="1" dirty="0">
                <a:solidFill>
                  <a:srgbClr val="FFFFFF"/>
                </a:solidFill>
                <a:latin typeface="Century Gothic"/>
              </a:rPr>
              <a:t>非功能性需求</a:t>
            </a:r>
          </a:p>
        </p:txBody>
      </p:sp>
    </p:spTree>
    <p:extLst>
      <p:ext uri="{BB962C8B-B14F-4D97-AF65-F5344CB8AC3E}">
        <p14:creationId xmlns:p14="http://schemas.microsoft.com/office/powerpoint/2010/main" val="3949183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34056" y="30245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非功能性需求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F64ECB-A4E3-44AE-ACDE-88B1168474C0}"/>
              </a:ext>
            </a:extLst>
          </p:cNvPr>
          <p:cNvSpPr/>
          <p:nvPr/>
        </p:nvSpPr>
        <p:spPr>
          <a:xfrm>
            <a:off x="653414" y="1113205"/>
            <a:ext cx="1073848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36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  <a:t>用户：</a:t>
            </a:r>
            <a:endParaRPr lang="en-US" altLang="zh-CN" sz="3600" b="1" kern="100" dirty="0">
              <a:solidFill>
                <a:srgbClr val="FF0000"/>
              </a:solidFill>
              <a:latin typeface="Times New Roman" panose="02020603050405020304" pitchFamily="18" charset="0"/>
              <a:cs typeface="宋体" panose="02010600030101010101" pitchFamily="2" charset="-122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3600" b="1" kern="100" dirty="0">
                <a:latin typeface="Times New Roman" panose="02020603050405020304" pitchFamily="18" charset="0"/>
                <a:cs typeface="宋体" panose="02010600030101010101" pitchFamily="2" charset="-122"/>
              </a:rPr>
              <a:t>      </a:t>
            </a:r>
            <a:r>
              <a:rPr lang="zh-CN" altLang="zh-CN" sz="3600" b="1" kern="100" dirty="0">
                <a:latin typeface="Times New Roman" panose="02020603050405020304" pitchFamily="18" charset="0"/>
                <a:cs typeface="宋体" panose="02010600030101010101" pitchFamily="2" charset="-122"/>
              </a:rPr>
              <a:t>设置密码保护系统，不能随便进入；服务器机房消防设施完备；所有数据资料均有备份。</a:t>
            </a:r>
            <a:endParaRPr lang="en-US" altLang="zh-CN" sz="3600" b="1" kern="100" dirty="0">
              <a:latin typeface="Times New Roman" panose="02020603050405020304" pitchFamily="18" charset="0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3600" b="1" kern="100" dirty="0">
                <a:latin typeface="Times New Roman" panose="02020603050405020304" pitchFamily="18" charset="0"/>
              </a:rPr>
              <a:t>      </a:t>
            </a:r>
            <a:r>
              <a:rPr lang="zh-CN" altLang="zh-CN" sz="3600" b="1" kern="100" dirty="0">
                <a:latin typeface="Times New Roman" panose="02020603050405020304" pitchFamily="18" charset="0"/>
              </a:rPr>
              <a:t>本网站保证每天上午</a:t>
            </a:r>
            <a:r>
              <a:rPr lang="en-US" altLang="zh-CN" sz="3600" b="1" kern="100" dirty="0">
                <a:latin typeface="Times New Roman" panose="02020603050405020304" pitchFamily="18" charset="0"/>
              </a:rPr>
              <a:t>6</a:t>
            </a:r>
            <a:r>
              <a:rPr lang="zh-CN" altLang="zh-CN" sz="3600" b="1" kern="100" dirty="0">
                <a:latin typeface="Times New Roman" panose="02020603050405020304" pitchFamily="18" charset="0"/>
              </a:rPr>
              <a:t>点至晚上</a:t>
            </a:r>
            <a:r>
              <a:rPr lang="en-US" altLang="zh-CN" sz="3600" b="1" kern="100" dirty="0">
                <a:latin typeface="Times New Roman" panose="02020603050405020304" pitchFamily="18" charset="0"/>
              </a:rPr>
              <a:t>24</a:t>
            </a:r>
            <a:r>
              <a:rPr lang="zh-CN" altLang="zh-CN" sz="3600" b="1" kern="100" dirty="0">
                <a:latin typeface="Times New Roman" panose="02020603050405020304" pitchFamily="18" charset="0"/>
              </a:rPr>
              <a:t>点运行稳定，避免中途中断或维护。 </a:t>
            </a:r>
            <a:endParaRPr lang="en-US" altLang="zh-CN" sz="3600" b="1" kern="100" dirty="0">
              <a:latin typeface="Times New Roman" panose="02020603050405020304" pitchFamily="18" charset="0"/>
            </a:endParaRPr>
          </a:p>
          <a:p>
            <a:pPr algn="just"/>
            <a:r>
              <a:rPr lang="zh-CN" altLang="zh-CN" sz="36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开发人员代表：</a:t>
            </a:r>
            <a:endParaRPr lang="en-US" altLang="zh-CN" sz="3600" b="1" kern="1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indent="266700" algn="just"/>
            <a:r>
              <a:rPr lang="en-US" altLang="zh-CN" sz="3600" b="1" kern="100" dirty="0">
                <a:latin typeface="Times New Roman" panose="02020603050405020304" pitchFamily="18" charset="0"/>
              </a:rPr>
              <a:t>      </a:t>
            </a:r>
            <a:r>
              <a:rPr lang="zh-CN" altLang="zh-CN" sz="3600" b="1" kern="100" dirty="0">
                <a:latin typeface="Times New Roman" panose="02020603050405020304" pitchFamily="18" charset="0"/>
              </a:rPr>
              <a:t>本网站系统须保证不易受到他人攻击，如：用户相关信息不被泄露，相关文档资料不能丢失，网站数据不能丢失。（对存储资料进行加密处理）</a:t>
            </a:r>
            <a:endParaRPr lang="en-US" altLang="zh-CN" sz="3600" b="1" kern="100" dirty="0">
              <a:latin typeface="Times New Roman" panose="02020603050405020304" pitchFamily="18" charset="0"/>
            </a:endParaRPr>
          </a:p>
          <a:p>
            <a:pPr indent="266700" algn="just"/>
            <a:endParaRPr lang="zh-CN" altLang="zh-CN" sz="3600" b="1" kern="100" dirty="0">
              <a:latin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endParaRPr lang="zh-CN" altLang="zh-CN" sz="3600" b="1" kern="1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62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843481" y="321500"/>
            <a:ext cx="4365911" cy="362404"/>
          </a:xfrm>
        </p:spPr>
        <p:txBody>
          <a:bodyPr/>
          <a:lstStyle/>
          <a:p>
            <a:r>
              <a:rPr kumimoji="1" lang="en-US" altLang="zh-CN" sz="4000" dirty="0" err="1">
                <a:latin typeface="Century Gothic"/>
              </a:rPr>
              <a:t>Vision&amp;Scope</a:t>
            </a:r>
            <a:endParaRPr kumimoji="1" lang="en-US" altLang="zh-CN" sz="4000" dirty="0">
              <a:latin typeface="Century Gothic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5A863-E0B6-46E1-B816-1A61A6E33E08}"/>
              </a:ext>
            </a:extLst>
          </p:cNvPr>
          <p:cNvSpPr/>
          <p:nvPr/>
        </p:nvSpPr>
        <p:spPr>
          <a:xfrm>
            <a:off x="470765" y="1238606"/>
            <a:ext cx="11111345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4000" b="1" dirty="0"/>
              <a:t>业务背景</a:t>
            </a:r>
          </a:p>
          <a:p>
            <a:r>
              <a:rPr lang="en-US" altLang="zh-CN" b="1" dirty="0"/>
              <a:t>        </a:t>
            </a:r>
            <a:r>
              <a:rPr lang="en-US" altLang="zh-CN" sz="2800" b="1" dirty="0"/>
              <a:t> </a:t>
            </a:r>
            <a:r>
              <a:rPr lang="zh-CN" altLang="zh-CN" sz="2800" b="1" dirty="0"/>
              <a:t>软件项目管理与软件需求，作为软件工程当中最为重要的组成几个部分，已经引起业内人士的高度重视，项目管理和需求工程概念的提出，就是为了把软件工程化，以更有效地开发需求，开发软件并实现有效的管理。为了使教师能够把最新，最前沿的关于项目管理和需求工程的信息传播给学生；为了学生能够利用网络得到老师帮助；为了师生之间，同学之间能够充分交流，沟通心得。这个软件工程系列课程教学辅助网站系统将提供这么一个</a:t>
            </a:r>
            <a:r>
              <a:rPr lang="zh-CN" altLang="zh-CN" sz="2800" b="1" dirty="0">
                <a:solidFill>
                  <a:srgbClr val="FF0000"/>
                </a:solidFill>
              </a:rPr>
              <a:t>垂直的交流社区</a:t>
            </a:r>
            <a:r>
              <a:rPr lang="zh-CN" altLang="zh-CN" sz="2800" b="1" dirty="0"/>
              <a:t>。为教师和同学服务，也为项目管理，需求工程，统一建模等软件工程化课程的教学方法提供试验基地。</a:t>
            </a:r>
          </a:p>
        </p:txBody>
      </p:sp>
    </p:spTree>
    <p:extLst>
      <p:ext uri="{BB962C8B-B14F-4D97-AF65-F5344CB8AC3E}">
        <p14:creationId xmlns:p14="http://schemas.microsoft.com/office/powerpoint/2010/main" val="987685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34056" y="30245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非功能性需求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E79A0D-5DE7-4EE1-BE55-690F194F6797}"/>
              </a:ext>
            </a:extLst>
          </p:cNvPr>
          <p:cNvSpPr/>
          <p:nvPr/>
        </p:nvSpPr>
        <p:spPr>
          <a:xfrm>
            <a:off x="2667000" y="1047750"/>
            <a:ext cx="969645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3200" b="1" kern="100" dirty="0">
                <a:latin typeface="Times New Roman" panose="02020603050405020304" pitchFamily="18" charset="0"/>
              </a:rPr>
              <a:t>学生用户代表：</a:t>
            </a:r>
          </a:p>
          <a:p>
            <a:pPr algn="just">
              <a:spcAft>
                <a:spcPts val="0"/>
              </a:spcAft>
            </a:pPr>
            <a:r>
              <a:rPr lang="zh-CN" altLang="zh-CN" sz="2800" kern="100" dirty="0">
                <a:latin typeface="Times New Roman" panose="02020603050405020304" pitchFamily="18" charset="0"/>
              </a:rPr>
              <a:t>界面风格要简约，大气</a:t>
            </a:r>
          </a:p>
          <a:p>
            <a:pPr algn="just">
              <a:spcAft>
                <a:spcPts val="0"/>
              </a:spcAft>
            </a:pPr>
            <a:r>
              <a:rPr lang="zh-CN" altLang="zh-CN" sz="2800" kern="100" dirty="0">
                <a:latin typeface="Times New Roman" panose="02020603050405020304" pitchFamily="18" charset="0"/>
              </a:rPr>
              <a:t>网站功能要简洁明了，图标与具体功能对应</a:t>
            </a:r>
          </a:p>
          <a:p>
            <a:pPr algn="just">
              <a:spcAft>
                <a:spcPts val="0"/>
              </a:spcAft>
            </a:pPr>
            <a:r>
              <a:rPr lang="zh-CN" altLang="zh-CN" sz="3200" b="1" kern="100" dirty="0">
                <a:latin typeface="Times New Roman" panose="02020603050405020304" pitchFamily="18" charset="0"/>
              </a:rPr>
              <a:t>教师用户代表：</a:t>
            </a:r>
            <a:endParaRPr lang="zh-CN" altLang="zh-CN" sz="3200" kern="100" dirty="0">
              <a:latin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2800" kern="100" dirty="0">
                <a:latin typeface="Times New Roman" panose="02020603050405020304" pitchFamily="18" charset="0"/>
              </a:rPr>
              <a:t>网站字体大小要统一风格</a:t>
            </a:r>
          </a:p>
          <a:p>
            <a:pPr algn="just">
              <a:spcAft>
                <a:spcPts val="0"/>
              </a:spcAft>
            </a:pPr>
            <a:r>
              <a:rPr lang="zh-CN" altLang="zh-CN" sz="2800" kern="100" dirty="0">
                <a:latin typeface="Times New Roman" panose="02020603050405020304" pitchFamily="18" charset="0"/>
              </a:rPr>
              <a:t>网站每页的顶部统一使用导航栏，内容包括“首页、个人中心、论坛、教师、课程以及搜索</a:t>
            </a:r>
            <a:r>
              <a:rPr lang="zh-CN" altLang="en-US" sz="2800" kern="100" dirty="0">
                <a:latin typeface="Times New Roman" panose="02020603050405020304" pitchFamily="18" charset="0"/>
              </a:rPr>
              <a:t>框</a:t>
            </a:r>
            <a:r>
              <a:rPr lang="zh-CN" altLang="zh-CN" sz="2800" kern="100" dirty="0">
                <a:latin typeface="Times New Roman" panose="02020603050405020304" pitchFamily="18" charset="0"/>
              </a:rPr>
              <a:t>；</a:t>
            </a:r>
          </a:p>
          <a:p>
            <a:pPr algn="just">
              <a:spcAft>
                <a:spcPts val="0"/>
              </a:spcAft>
            </a:pPr>
            <a:r>
              <a:rPr lang="zh-CN" altLang="zh-CN" sz="2800" kern="100" dirty="0">
                <a:latin typeface="Times New Roman" panose="02020603050405020304" pitchFamily="18" charset="0"/>
              </a:rPr>
              <a:t>课程答疑界面，要求和微信一样；</a:t>
            </a:r>
          </a:p>
          <a:p>
            <a:pPr algn="just">
              <a:spcAft>
                <a:spcPts val="0"/>
              </a:spcAft>
            </a:pPr>
            <a:r>
              <a:rPr lang="zh-CN" altLang="zh-CN" sz="2800" kern="100" dirty="0">
                <a:latin typeface="Times New Roman" panose="02020603050405020304" pitchFamily="18" charset="0"/>
              </a:rPr>
              <a:t>论坛布局要和百度贴吧相近</a:t>
            </a:r>
          </a:p>
          <a:p>
            <a:pPr algn="just">
              <a:spcAft>
                <a:spcPts val="0"/>
              </a:spcAft>
            </a:pPr>
            <a:r>
              <a:rPr lang="zh-CN" altLang="zh-CN" sz="2800" kern="100" dirty="0">
                <a:latin typeface="Times New Roman" panose="02020603050405020304" pitchFamily="18" charset="0"/>
              </a:rPr>
              <a:t>教师</a:t>
            </a:r>
            <a:r>
              <a:rPr lang="zh-CN" altLang="en-US" sz="2800" kern="100" dirty="0">
                <a:latin typeface="Times New Roman" panose="02020603050405020304" pitchFamily="18" charset="0"/>
              </a:rPr>
              <a:t>介绍</a:t>
            </a:r>
            <a:r>
              <a:rPr lang="zh-CN" altLang="zh-CN" sz="2800" kern="100" dirty="0">
                <a:latin typeface="Times New Roman" panose="02020603050405020304" pitchFamily="18" charset="0"/>
              </a:rPr>
              <a:t>博客布局</a:t>
            </a:r>
          </a:p>
          <a:p>
            <a:pPr algn="just">
              <a:spcAft>
                <a:spcPts val="0"/>
              </a:spcAft>
            </a:pPr>
            <a:r>
              <a:rPr lang="zh-CN" altLang="zh-CN" sz="3200" b="1" kern="100" dirty="0">
                <a:latin typeface="Times New Roman" panose="02020603050405020304" pitchFamily="18" charset="0"/>
              </a:rPr>
              <a:t>管理员用户代表：</a:t>
            </a:r>
            <a:endParaRPr lang="zh-CN" altLang="zh-CN" sz="3200" kern="100" dirty="0">
              <a:latin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2800" kern="100" dirty="0">
                <a:latin typeface="Times New Roman" panose="02020603050405020304" pitchFamily="18" charset="0"/>
              </a:rPr>
              <a:t>管理员主页要有适当的内容显示，不能太空旷</a:t>
            </a:r>
          </a:p>
          <a:p>
            <a:pPr algn="just">
              <a:spcAft>
                <a:spcPts val="0"/>
              </a:spcAft>
            </a:pPr>
            <a:r>
              <a:rPr lang="zh-CN" altLang="zh-CN" sz="2800" kern="100" dirty="0">
                <a:latin typeface="Times New Roman" panose="02020603050405020304" pitchFamily="18" charset="0"/>
              </a:rPr>
              <a:t>管理界面分页显示，清楚标明用途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60246B-AA35-4AEA-8E63-CED84B6AB6D9}"/>
              </a:ext>
            </a:extLst>
          </p:cNvPr>
          <p:cNvSpPr/>
          <p:nvPr/>
        </p:nvSpPr>
        <p:spPr>
          <a:xfrm>
            <a:off x="80238" y="1133831"/>
            <a:ext cx="11111345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kern="100" dirty="0">
                <a:cs typeface="Times New Roman" panose="02020603050405020304" pitchFamily="18" charset="0"/>
              </a:rPr>
              <a:t>界面风格要求：</a:t>
            </a:r>
          </a:p>
        </p:txBody>
      </p:sp>
    </p:spTree>
    <p:extLst>
      <p:ext uri="{BB962C8B-B14F-4D97-AF65-F5344CB8AC3E}">
        <p14:creationId xmlns:p14="http://schemas.microsoft.com/office/powerpoint/2010/main" val="2417852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9200" y="1543050"/>
            <a:ext cx="6648450" cy="3810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0" y="-526028"/>
            <a:ext cx="6818106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0" dirty="0">
                <a:solidFill>
                  <a:schemeClr val="bg1"/>
                </a:solidFill>
              </a:rPr>
              <a:t>10</a:t>
            </a:r>
            <a:endParaRPr lang="zh-CN" altLang="en-US" sz="500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72632" y="2842654"/>
            <a:ext cx="3262428" cy="117269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6000" b="1" dirty="0">
                <a:solidFill>
                  <a:srgbClr val="FFFFFF"/>
                </a:solidFill>
                <a:latin typeface="Century Gothic"/>
              </a:rPr>
              <a:t>测试用例</a:t>
            </a:r>
          </a:p>
        </p:txBody>
      </p:sp>
    </p:spTree>
    <p:extLst>
      <p:ext uri="{BB962C8B-B14F-4D97-AF65-F5344CB8AC3E}">
        <p14:creationId xmlns:p14="http://schemas.microsoft.com/office/powerpoint/2010/main" val="31786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34056" y="30245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测试用例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E79A0D-5DE7-4EE1-BE55-690F194F6797}"/>
              </a:ext>
            </a:extLst>
          </p:cNvPr>
          <p:cNvSpPr/>
          <p:nvPr/>
        </p:nvSpPr>
        <p:spPr>
          <a:xfrm>
            <a:off x="2762250" y="2844225"/>
            <a:ext cx="9696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3E3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主要采用黑盒测试：等价类划分法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60246B-AA35-4AEA-8E63-CED84B6AB6D9}"/>
              </a:ext>
            </a:extLst>
          </p:cNvPr>
          <p:cNvSpPr/>
          <p:nvPr/>
        </p:nvSpPr>
        <p:spPr>
          <a:xfrm>
            <a:off x="794613" y="1171931"/>
            <a:ext cx="11111345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kern="100" dirty="0">
                <a:cs typeface="Times New Roman" panose="02020603050405020304" pitchFamily="18" charset="0"/>
              </a:rPr>
              <a:t>说明：</a:t>
            </a:r>
          </a:p>
        </p:txBody>
      </p:sp>
    </p:spTree>
    <p:extLst>
      <p:ext uri="{BB962C8B-B14F-4D97-AF65-F5344CB8AC3E}">
        <p14:creationId xmlns:p14="http://schemas.microsoft.com/office/powerpoint/2010/main" val="2529087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34056" y="30245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测试用例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9E0B182-A733-4341-8029-268EE35AE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968056"/>
              </p:ext>
            </p:extLst>
          </p:nvPr>
        </p:nvGraphicFramePr>
        <p:xfrm>
          <a:off x="85726" y="1171576"/>
          <a:ext cx="12106274" cy="56864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0210">
                  <a:extLst>
                    <a:ext uri="{9D8B030D-6E8A-4147-A177-3AD203B41FA5}">
                      <a16:colId xmlns:a16="http://schemas.microsoft.com/office/drawing/2014/main" val="176586328"/>
                    </a:ext>
                  </a:extLst>
                </a:gridCol>
                <a:gridCol w="4501132">
                  <a:extLst>
                    <a:ext uri="{9D8B030D-6E8A-4147-A177-3AD203B41FA5}">
                      <a16:colId xmlns:a16="http://schemas.microsoft.com/office/drawing/2014/main" val="2148102"/>
                    </a:ext>
                  </a:extLst>
                </a:gridCol>
                <a:gridCol w="2034343">
                  <a:extLst>
                    <a:ext uri="{9D8B030D-6E8A-4147-A177-3AD203B41FA5}">
                      <a16:colId xmlns:a16="http://schemas.microsoft.com/office/drawing/2014/main" val="3004840307"/>
                    </a:ext>
                  </a:extLst>
                </a:gridCol>
                <a:gridCol w="284464">
                  <a:extLst>
                    <a:ext uri="{9D8B030D-6E8A-4147-A177-3AD203B41FA5}">
                      <a16:colId xmlns:a16="http://schemas.microsoft.com/office/drawing/2014/main" val="3024781877"/>
                    </a:ext>
                  </a:extLst>
                </a:gridCol>
                <a:gridCol w="894819">
                  <a:extLst>
                    <a:ext uri="{9D8B030D-6E8A-4147-A177-3AD203B41FA5}">
                      <a16:colId xmlns:a16="http://schemas.microsoft.com/office/drawing/2014/main" val="1927344184"/>
                    </a:ext>
                  </a:extLst>
                </a:gridCol>
                <a:gridCol w="3011306">
                  <a:extLst>
                    <a:ext uri="{9D8B030D-6E8A-4147-A177-3AD203B41FA5}">
                      <a16:colId xmlns:a16="http://schemas.microsoft.com/office/drawing/2014/main" val="3914984258"/>
                    </a:ext>
                  </a:extLst>
                </a:gridCol>
              </a:tblGrid>
              <a:tr h="2786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项目</a:t>
                      </a:r>
                      <a:r>
                        <a:rPr lang="en-US" sz="1800" kern="100" dirty="0">
                          <a:effectLst/>
                        </a:rPr>
                        <a:t>/</a:t>
                      </a:r>
                      <a:r>
                        <a:rPr lang="zh-CN" sz="1800" kern="100" dirty="0">
                          <a:effectLst/>
                        </a:rPr>
                        <a:t>软件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软件工程系列课程教学辅助网站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程序版本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1.0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51148495"/>
                  </a:ext>
                </a:extLst>
              </a:tr>
              <a:tr h="2786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功能模块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用户登录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编制人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吴荣欣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98787132"/>
                  </a:ext>
                </a:extLst>
              </a:tr>
              <a:tr h="2786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用例编号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CS-SRS-PUBLIC-01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编制时间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2018-12-22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09783417"/>
                  </a:ext>
                </a:extLst>
              </a:tr>
              <a:tr h="2786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相关用例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gridSpan="5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UC-PUBLIC-01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810901"/>
                  </a:ext>
                </a:extLst>
              </a:tr>
              <a:tr h="2786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功能特性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gridSpan="5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用户使用该网站必须要先通过登录验证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13079"/>
                  </a:ext>
                </a:extLst>
              </a:tr>
              <a:tr h="2786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测试目的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gridSpan="5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验证相关提示信息是否正确，避免用户非法登录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643802"/>
                  </a:ext>
                </a:extLst>
              </a:tr>
              <a:tr h="2786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测试数据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gridSpan="5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用户名</a:t>
                      </a:r>
                      <a:r>
                        <a:rPr lang="en-US" sz="1800" kern="100">
                          <a:effectLst/>
                        </a:rPr>
                        <a:t>=</a:t>
                      </a:r>
                      <a:r>
                        <a:rPr lang="zh-CN" sz="1800" kern="100">
                          <a:effectLst/>
                        </a:rPr>
                        <a:t>“</a:t>
                      </a:r>
                      <a:r>
                        <a:rPr lang="en-US" sz="1800" kern="100">
                          <a:effectLst/>
                        </a:rPr>
                        <a:t>xxxxxx</a:t>
                      </a:r>
                      <a:r>
                        <a:rPr lang="zh-CN" sz="1800" kern="100">
                          <a:effectLst/>
                        </a:rPr>
                        <a:t>”，密码</a:t>
                      </a:r>
                      <a:r>
                        <a:rPr lang="en-US" sz="1800" kern="100">
                          <a:effectLst/>
                        </a:rPr>
                        <a:t>=</a:t>
                      </a:r>
                      <a:r>
                        <a:rPr lang="zh-CN" sz="1800" kern="100">
                          <a:effectLst/>
                        </a:rPr>
                        <a:t>“</a:t>
                      </a:r>
                      <a:r>
                        <a:rPr lang="en-US" sz="1800" kern="100">
                          <a:effectLst/>
                        </a:rPr>
                        <a:t>kkkkkk</a:t>
                      </a:r>
                      <a:r>
                        <a:rPr lang="zh-CN" sz="1800" kern="100">
                          <a:effectLst/>
                        </a:rPr>
                        <a:t>”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89917"/>
                  </a:ext>
                </a:extLst>
              </a:tr>
              <a:tr h="2786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预置条件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gridSpan="5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用户账号已经通过实名注册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16099"/>
                  </a:ext>
                </a:extLst>
              </a:tr>
              <a:tr h="2786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操作步骤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操作描述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数据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期望结果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823632"/>
                  </a:ext>
                </a:extLst>
              </a:tr>
              <a:tr h="55455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输入用户名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=</a:t>
                      </a:r>
                      <a:r>
                        <a:rPr lang="en-US" sz="1800" kern="100" dirty="0" err="1">
                          <a:effectLst/>
                        </a:rPr>
                        <a:t>xxxxxx</a:t>
                      </a:r>
                      <a:r>
                        <a:rPr lang="zh-CN" sz="1800" kern="100" dirty="0">
                          <a:effectLst/>
                        </a:rPr>
                        <a:t>，密码为空，点击</a:t>
                      </a:r>
                      <a:r>
                        <a:rPr lang="en-US" sz="1800" kern="100" dirty="0">
                          <a:effectLst/>
                        </a:rPr>
                        <a:t>“</a:t>
                      </a:r>
                      <a:r>
                        <a:rPr lang="zh-CN" sz="1800" kern="100" dirty="0">
                          <a:effectLst/>
                        </a:rPr>
                        <a:t>登录</a:t>
                      </a:r>
                      <a:r>
                        <a:rPr lang="en-US" sz="1800" kern="100" dirty="0">
                          <a:effectLst/>
                        </a:rPr>
                        <a:t>”</a:t>
                      </a:r>
                      <a:r>
                        <a:rPr lang="zh-CN" sz="1800" kern="100" dirty="0">
                          <a:effectLst/>
                        </a:rPr>
                        <a:t>按钮。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用户名</a:t>
                      </a:r>
                      <a:r>
                        <a:rPr lang="en-US" sz="1800" kern="100">
                          <a:effectLst/>
                        </a:rPr>
                        <a:t>= xxxxxx </a:t>
                      </a:r>
                      <a:endParaRPr lang="zh-CN" sz="18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密码为空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显示警告信息“密码不能为空！”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97899"/>
                  </a:ext>
                </a:extLst>
              </a:tr>
              <a:tr h="55455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输入用户名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= xxxxxx ,</a:t>
                      </a:r>
                      <a:r>
                        <a:rPr lang="zh-CN" sz="1800" kern="100">
                          <a:effectLst/>
                        </a:rPr>
                        <a:t>输入错误密码，按“登录”按钮。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用户名</a:t>
                      </a:r>
                      <a:r>
                        <a:rPr lang="en-US" sz="1800" kern="100">
                          <a:effectLst/>
                        </a:rPr>
                        <a:t>= xxxxxx</a:t>
                      </a:r>
                      <a:r>
                        <a:rPr lang="zh-CN" sz="1800" kern="100">
                          <a:effectLst/>
                        </a:rPr>
                        <a:t>，错误密码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显示警告信息“用户名或密码错误！”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529804"/>
                  </a:ext>
                </a:extLst>
              </a:tr>
              <a:tr h="6197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输入用户名为空</a:t>
                      </a:r>
                      <a:r>
                        <a:rPr lang="en-US" sz="1800" kern="100">
                          <a:effectLst/>
                        </a:rPr>
                        <a:t>,</a:t>
                      </a:r>
                      <a:r>
                        <a:rPr lang="zh-CN" sz="1800" kern="100">
                          <a:effectLst/>
                        </a:rPr>
                        <a:t>输入密码</a:t>
                      </a:r>
                      <a:r>
                        <a:rPr lang="en-US" sz="1800" kern="100">
                          <a:effectLst/>
                        </a:rPr>
                        <a:t>= kkkkkk</a:t>
                      </a:r>
                      <a:r>
                        <a:rPr lang="zh-CN" sz="1800" kern="100">
                          <a:effectLst/>
                        </a:rPr>
                        <a:t>，按“登录”按钮。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用户名为空，密码为</a:t>
                      </a:r>
                      <a:r>
                        <a:rPr lang="en-US" sz="1800" kern="100">
                          <a:effectLst/>
                        </a:rPr>
                        <a:t>= kkkkkk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显示警告信息“用户名不能为空！”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383317"/>
                  </a:ext>
                </a:extLst>
              </a:tr>
              <a:tr h="6197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输入用户名</a:t>
                      </a:r>
                      <a:r>
                        <a:rPr lang="en-US" sz="1800" kern="100">
                          <a:effectLst/>
                        </a:rPr>
                        <a:t>=xxx</a:t>
                      </a:r>
                      <a:r>
                        <a:rPr lang="zh-CN" sz="1800" kern="100">
                          <a:effectLst/>
                        </a:rPr>
                        <a:t>，输入密码</a:t>
                      </a:r>
                      <a:r>
                        <a:rPr lang="en-US" sz="1800" kern="100">
                          <a:effectLst/>
                        </a:rPr>
                        <a:t>=kkkkkk</a:t>
                      </a:r>
                      <a:r>
                        <a:rPr lang="zh-CN" sz="1800" kern="100">
                          <a:effectLst/>
                        </a:rPr>
                        <a:t>，按“登录”按钮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用户名</a:t>
                      </a:r>
                      <a:r>
                        <a:rPr lang="en-US" sz="1800" kern="100">
                          <a:effectLst/>
                        </a:rPr>
                        <a:t>=xxx</a:t>
                      </a:r>
                      <a:r>
                        <a:rPr lang="zh-CN" sz="1800" kern="100">
                          <a:effectLst/>
                        </a:rPr>
                        <a:t>，密码</a:t>
                      </a:r>
                      <a:r>
                        <a:rPr lang="en-US" sz="1800" kern="100">
                          <a:effectLst/>
                        </a:rPr>
                        <a:t>= kkkkkk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显示警告信息“用户名或密码错误！”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661270"/>
                  </a:ext>
                </a:extLst>
              </a:tr>
              <a:tr h="8305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输入用户名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=xxxxxx</a:t>
                      </a:r>
                      <a:r>
                        <a:rPr lang="zh-CN" sz="1800" kern="100">
                          <a:effectLst/>
                        </a:rPr>
                        <a:t>，输入密码</a:t>
                      </a:r>
                      <a:r>
                        <a:rPr lang="en-US" sz="1800" kern="100">
                          <a:effectLst/>
                        </a:rPr>
                        <a:t>= kkkkkk </a:t>
                      </a:r>
                      <a:r>
                        <a:rPr lang="zh-CN" sz="1800" kern="100">
                          <a:effectLst/>
                        </a:rPr>
                        <a:t>，按“登录”按钮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用户名</a:t>
                      </a:r>
                      <a:r>
                        <a:rPr lang="en-US" sz="1800" kern="100" dirty="0">
                          <a:effectLst/>
                        </a:rPr>
                        <a:t>=</a:t>
                      </a:r>
                      <a:r>
                        <a:rPr lang="en-US" sz="1800" kern="100" dirty="0" err="1">
                          <a:effectLst/>
                        </a:rPr>
                        <a:t>xxxxxx</a:t>
                      </a:r>
                      <a:r>
                        <a:rPr lang="zh-CN" sz="1800" kern="100" dirty="0">
                          <a:effectLst/>
                        </a:rPr>
                        <a:t>，密码</a:t>
                      </a:r>
                      <a:r>
                        <a:rPr lang="en-US" sz="1800" kern="100" dirty="0">
                          <a:effectLst/>
                        </a:rPr>
                        <a:t>= </a:t>
                      </a:r>
                      <a:r>
                        <a:rPr lang="en-US" sz="1800" kern="100" dirty="0" err="1">
                          <a:effectLst/>
                        </a:rPr>
                        <a:t>kkkkkk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登陆成功，跳转至用户主界面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36" marR="2636" marT="2636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70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109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9200" y="1543050"/>
            <a:ext cx="6648450" cy="3810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0" y="-526028"/>
            <a:ext cx="6818106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0" dirty="0">
                <a:solidFill>
                  <a:schemeClr val="bg1"/>
                </a:solidFill>
              </a:rPr>
              <a:t>11</a:t>
            </a:r>
            <a:endParaRPr lang="zh-CN" altLang="en-US" sz="500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72632" y="2842654"/>
            <a:ext cx="3262428" cy="117269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6000" b="1" dirty="0">
                <a:solidFill>
                  <a:srgbClr val="FFFFFF"/>
                </a:solidFill>
                <a:latin typeface="Century Gothic"/>
              </a:rPr>
              <a:t>用户手册</a:t>
            </a:r>
          </a:p>
        </p:txBody>
      </p:sp>
    </p:spTree>
    <p:extLst>
      <p:ext uri="{BB962C8B-B14F-4D97-AF65-F5344CB8AC3E}">
        <p14:creationId xmlns:p14="http://schemas.microsoft.com/office/powerpoint/2010/main" val="571146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34056" y="30245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用户手册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10AFA5F-6298-432E-99A2-C2393F457727}"/>
              </a:ext>
            </a:extLst>
          </p:cNvPr>
          <p:cNvSpPr/>
          <p:nvPr/>
        </p:nvSpPr>
        <p:spPr>
          <a:xfrm>
            <a:off x="97790" y="1380500"/>
            <a:ext cx="2489200" cy="3845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zh-CN" sz="2800" b="1" kern="100" dirty="0">
                <a:latin typeface="Calibri Light" panose="020F0302020204030204" pitchFamily="34" charset="0"/>
                <a:cs typeface="Times New Roman" panose="02020603050405020304" pitchFamily="18" charset="0"/>
              </a:rPr>
              <a:t>学生个人中心主页</a:t>
            </a: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按钮：</a:t>
            </a:r>
            <a:endParaRPr lang="en-US" altLang="zh-CN" kern="1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、密码修改</a:t>
            </a:r>
            <a:endParaRPr lang="en-US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zh-CN" altLang="zh-CN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、个人信息修改</a:t>
            </a:r>
            <a:endParaRPr lang="en-US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zh-CN" altLang="zh-CN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、查看我的课程</a:t>
            </a:r>
            <a:endParaRPr lang="en-US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zh-CN" altLang="zh-CN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、查看我的论坛相关消息</a:t>
            </a:r>
            <a:endParaRPr lang="en-US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zh-CN" altLang="zh-CN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、点击课程图片可进入相关课程中心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52471E-ED73-4268-8CBE-7BEC3BE37F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11270" y="1103630"/>
            <a:ext cx="8380730" cy="556387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D4C3C75-441D-4CF4-B688-752013C1350D}"/>
              </a:ext>
            </a:extLst>
          </p:cNvPr>
          <p:cNvSpPr/>
          <p:nvPr/>
        </p:nvSpPr>
        <p:spPr>
          <a:xfrm>
            <a:off x="0" y="5885825"/>
            <a:ext cx="3811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采用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GB-T8567-2006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（软件工程用户手册模板）</a:t>
            </a:r>
          </a:p>
        </p:txBody>
      </p:sp>
    </p:spTree>
    <p:extLst>
      <p:ext uri="{BB962C8B-B14F-4D97-AF65-F5344CB8AC3E}">
        <p14:creationId xmlns:p14="http://schemas.microsoft.com/office/powerpoint/2010/main" val="1038294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9200" y="1543050"/>
            <a:ext cx="6648450" cy="3810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0" y="-526028"/>
            <a:ext cx="6818106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0" dirty="0">
                <a:solidFill>
                  <a:schemeClr val="bg1"/>
                </a:solidFill>
              </a:rPr>
              <a:t>12</a:t>
            </a:r>
            <a:endParaRPr lang="zh-CN" altLang="en-US" sz="500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39283" y="2471179"/>
            <a:ext cx="5205018" cy="237302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6000" b="1" dirty="0">
                <a:solidFill>
                  <a:srgbClr val="FFFFFF"/>
                </a:solidFill>
                <a:latin typeface="Century Gothic"/>
              </a:rPr>
              <a:t>参考资料及</a:t>
            </a:r>
            <a:endParaRPr kumimoji="1" lang="en-US" altLang="zh-CN" sz="6000" b="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6000" b="1" dirty="0">
                <a:solidFill>
                  <a:srgbClr val="FFFFFF"/>
                </a:solidFill>
                <a:latin typeface="Century Gothic"/>
              </a:rPr>
              <a:t>绩效</a:t>
            </a:r>
          </a:p>
        </p:txBody>
      </p:sp>
    </p:spTree>
    <p:extLst>
      <p:ext uri="{BB962C8B-B14F-4D97-AF65-F5344CB8AC3E}">
        <p14:creationId xmlns:p14="http://schemas.microsoft.com/office/powerpoint/2010/main" val="1045592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34056" y="30245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参考资料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C9D6B6-AB46-474E-986E-10AA7D06A1D8}"/>
              </a:ext>
            </a:extLst>
          </p:cNvPr>
          <p:cNvSpPr/>
          <p:nvPr/>
        </p:nvSpPr>
        <p:spPr>
          <a:xfrm>
            <a:off x="916305" y="1551206"/>
            <a:ext cx="1091184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+mn-ea"/>
              </a:rPr>
              <a:t>[1] C2-PRD-项目描述-2018</a:t>
            </a:r>
          </a:p>
          <a:p>
            <a:r>
              <a:rPr lang="zh-CN" altLang="en-US" sz="3600" b="1" dirty="0">
                <a:latin typeface="+mn-ea"/>
              </a:rPr>
              <a:t>[2] </a:t>
            </a:r>
            <a:r>
              <a:rPr lang="en-US" altLang="zh-CN" sz="3600" b="1" dirty="0">
                <a:latin typeface="+mn-ea"/>
              </a:rPr>
              <a:t>PRD2018-G10-</a:t>
            </a:r>
            <a:r>
              <a:rPr lang="zh-CN" altLang="en-US" sz="3600" b="1" dirty="0">
                <a:latin typeface="+mn-ea"/>
              </a:rPr>
              <a:t>受控文档</a:t>
            </a:r>
          </a:p>
          <a:p>
            <a:r>
              <a:rPr lang="zh-CN" altLang="en-US" sz="3600" b="1" dirty="0">
                <a:latin typeface="+mn-ea"/>
              </a:rPr>
              <a:t>[3] 张海藩,牟永敏.软件工程导论（第六版）</a:t>
            </a:r>
          </a:p>
          <a:p>
            <a:r>
              <a:rPr lang="zh-CN" altLang="en-US" sz="3600" b="1" dirty="0">
                <a:latin typeface="+mn-ea"/>
              </a:rPr>
              <a:t>[</a:t>
            </a:r>
            <a:r>
              <a:rPr lang="en-US" altLang="zh-CN" sz="3600" b="1" dirty="0">
                <a:latin typeface="+mn-ea"/>
              </a:rPr>
              <a:t>4</a:t>
            </a:r>
            <a:r>
              <a:rPr lang="zh-CN" altLang="en-US" sz="3600" b="1" dirty="0">
                <a:latin typeface="+mn-ea"/>
              </a:rPr>
              <a:t>] 项目管理知识体系指南（PMBOK 指南)第六版/项目管理协会</a:t>
            </a:r>
          </a:p>
          <a:p>
            <a:r>
              <a:rPr lang="zh-CN" altLang="en-US" sz="3600" b="1" dirty="0">
                <a:latin typeface="+mn-ea"/>
              </a:rPr>
              <a:t>[</a:t>
            </a:r>
            <a:r>
              <a:rPr lang="en-US" altLang="zh-CN" sz="3600" b="1" dirty="0">
                <a:latin typeface="+mn-ea"/>
              </a:rPr>
              <a:t>5</a:t>
            </a:r>
            <a:r>
              <a:rPr lang="zh-CN" altLang="en-US" sz="3600" b="1" dirty="0">
                <a:latin typeface="+mn-ea"/>
              </a:rPr>
              <a:t>]</a:t>
            </a:r>
            <a:r>
              <a:rPr lang="zh-CN" altLang="zh-CN" sz="3600" b="1" dirty="0">
                <a:latin typeface="+mn-ea"/>
              </a:rPr>
              <a:t>军用标准</a:t>
            </a:r>
            <a:r>
              <a:rPr lang="en-US" altLang="zh-CN" sz="3600" b="1" dirty="0">
                <a:latin typeface="+mn-ea"/>
              </a:rPr>
              <a:t>SJ20778</a:t>
            </a:r>
          </a:p>
          <a:p>
            <a:r>
              <a:rPr lang="zh-CN" altLang="en-US" sz="3600" b="1" dirty="0">
                <a:latin typeface="+mn-ea"/>
              </a:rPr>
              <a:t>[</a:t>
            </a:r>
            <a:r>
              <a:rPr lang="en-US" altLang="zh-CN" sz="3600" b="1" dirty="0">
                <a:latin typeface="+mn-ea"/>
              </a:rPr>
              <a:t>6</a:t>
            </a:r>
            <a:r>
              <a:rPr lang="zh-CN" altLang="en-US" sz="3600" b="1" dirty="0">
                <a:latin typeface="+mn-ea"/>
              </a:rPr>
              <a:t>]</a:t>
            </a:r>
            <a:r>
              <a:rPr lang="zh-CN" altLang="zh-CN" sz="3600" b="1" dirty="0">
                <a:latin typeface="+mn-ea"/>
              </a:rPr>
              <a:t>国标</a:t>
            </a:r>
            <a:r>
              <a:rPr lang="en-US" altLang="zh-CN" sz="3600" b="1" dirty="0">
                <a:latin typeface="+mn-ea"/>
              </a:rPr>
              <a:t>GBT/8567-2006</a:t>
            </a:r>
            <a:r>
              <a:rPr lang="zh-CN" altLang="zh-CN" sz="3600" b="1" dirty="0">
                <a:latin typeface="+mn-ea"/>
              </a:rPr>
              <a:t>中的文档格式说明</a:t>
            </a:r>
            <a:endParaRPr lang="en-US" altLang="zh-CN" sz="3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0447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34056" y="30245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绩效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231DBD-AE8E-4378-9779-8DCF472C1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523" y="2367411"/>
            <a:ext cx="2716212" cy="8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altLang="zh-CN" sz="1200" dirty="0"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叶忠杰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F6ED443-5CF2-4C3D-BC27-4548B94C3549}"/>
              </a:ext>
            </a:extLst>
          </p:cNvPr>
          <p:cNvGrpSpPr>
            <a:grpSpLocks/>
          </p:cNvGrpSpPr>
          <p:nvPr/>
        </p:nvGrpSpPr>
        <p:grpSpPr bwMode="auto">
          <a:xfrm>
            <a:off x="2576429" y="2551714"/>
            <a:ext cx="538163" cy="538162"/>
            <a:chOff x="4870151" y="2570251"/>
            <a:chExt cx="538709" cy="53870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78621BE-7CBE-4087-8A99-A8C7EB9A4226}"/>
                </a:ext>
              </a:extLst>
            </p:cNvPr>
            <p:cNvSpPr/>
            <p:nvPr/>
          </p:nvSpPr>
          <p:spPr>
            <a:xfrm>
              <a:off x="4870151" y="2570251"/>
              <a:ext cx="538709" cy="5387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800" dirty="0"/>
            </a:p>
          </p:txBody>
        </p:sp>
        <p:grpSp>
          <p:nvGrpSpPr>
            <p:cNvPr id="11" name="Group 101">
              <a:extLst>
                <a:ext uri="{FF2B5EF4-FFF2-40B4-BE49-F238E27FC236}">
                  <a16:creationId xmlns:a16="http://schemas.microsoft.com/office/drawing/2014/main" id="{88570295-41E0-4758-AF8B-0CBDD5E49C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3784" y="2661805"/>
              <a:ext cx="288925" cy="355600"/>
              <a:chOff x="1543" y="2379"/>
              <a:chExt cx="156" cy="192"/>
            </a:xfrm>
          </p:grpSpPr>
          <p:sp>
            <p:nvSpPr>
              <p:cNvPr id="12" name="Freeform 70">
                <a:extLst>
                  <a:ext uri="{FF2B5EF4-FFF2-40B4-BE49-F238E27FC236}">
                    <a16:creationId xmlns:a16="http://schemas.microsoft.com/office/drawing/2014/main" id="{0C005AE7-296C-4815-9FA0-E2AD6205B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9" y="2515"/>
                <a:ext cx="144" cy="24"/>
              </a:xfrm>
              <a:custGeom>
                <a:avLst/>
                <a:gdLst>
                  <a:gd name="T0" fmla="*/ 4608 w 72"/>
                  <a:gd name="T1" fmla="*/ 384 h 12"/>
                  <a:gd name="T2" fmla="*/ 4096 w 72"/>
                  <a:gd name="T3" fmla="*/ 768 h 12"/>
                  <a:gd name="T4" fmla="*/ 512 w 72"/>
                  <a:gd name="T5" fmla="*/ 768 h 12"/>
                  <a:gd name="T6" fmla="*/ 0 w 72"/>
                  <a:gd name="T7" fmla="*/ 384 h 12"/>
                  <a:gd name="T8" fmla="*/ 0 w 72"/>
                  <a:gd name="T9" fmla="*/ 384 h 12"/>
                  <a:gd name="T10" fmla="*/ 512 w 72"/>
                  <a:gd name="T11" fmla="*/ 0 h 12"/>
                  <a:gd name="T12" fmla="*/ 4096 w 72"/>
                  <a:gd name="T13" fmla="*/ 0 h 12"/>
                  <a:gd name="T14" fmla="*/ 4608 w 72"/>
                  <a:gd name="T15" fmla="*/ 384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2"/>
                  <a:gd name="T25" fmla="*/ 0 h 12"/>
                  <a:gd name="T26" fmla="*/ 72 w 72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2" h="12">
                    <a:moveTo>
                      <a:pt x="72" y="6"/>
                    </a:moveTo>
                    <a:cubicBezTo>
                      <a:pt x="72" y="9"/>
                      <a:pt x="68" y="12"/>
                      <a:pt x="64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4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8" y="0"/>
                      <a:pt x="72" y="3"/>
                      <a:pt x="72" y="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71">
                <a:extLst>
                  <a:ext uri="{FF2B5EF4-FFF2-40B4-BE49-F238E27FC236}">
                    <a16:creationId xmlns:a16="http://schemas.microsoft.com/office/drawing/2014/main" id="{77C848F2-75E4-49BD-851D-9EC4EABAB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9" y="2443"/>
                <a:ext cx="64" cy="24"/>
              </a:xfrm>
              <a:custGeom>
                <a:avLst/>
                <a:gdLst>
                  <a:gd name="T0" fmla="*/ 2048 w 32"/>
                  <a:gd name="T1" fmla="*/ 384 h 12"/>
                  <a:gd name="T2" fmla="*/ 1536 w 32"/>
                  <a:gd name="T3" fmla="*/ 768 h 12"/>
                  <a:gd name="T4" fmla="*/ 512 w 32"/>
                  <a:gd name="T5" fmla="*/ 768 h 12"/>
                  <a:gd name="T6" fmla="*/ 0 w 32"/>
                  <a:gd name="T7" fmla="*/ 384 h 12"/>
                  <a:gd name="T8" fmla="*/ 0 w 32"/>
                  <a:gd name="T9" fmla="*/ 384 h 12"/>
                  <a:gd name="T10" fmla="*/ 512 w 32"/>
                  <a:gd name="T11" fmla="*/ 0 h 12"/>
                  <a:gd name="T12" fmla="*/ 1536 w 32"/>
                  <a:gd name="T13" fmla="*/ 0 h 12"/>
                  <a:gd name="T14" fmla="*/ 2048 w 32"/>
                  <a:gd name="T15" fmla="*/ 384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"/>
                  <a:gd name="T25" fmla="*/ 0 h 12"/>
                  <a:gd name="T26" fmla="*/ 32 w 32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" h="12">
                    <a:moveTo>
                      <a:pt x="32" y="6"/>
                    </a:moveTo>
                    <a:cubicBezTo>
                      <a:pt x="32" y="9"/>
                      <a:pt x="28" y="12"/>
                      <a:pt x="24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4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8" y="0"/>
                      <a:pt x="32" y="3"/>
                      <a:pt x="32" y="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73">
                <a:extLst>
                  <a:ext uri="{FF2B5EF4-FFF2-40B4-BE49-F238E27FC236}">
                    <a16:creationId xmlns:a16="http://schemas.microsoft.com/office/drawing/2014/main" id="{DC9DB4DA-7C4A-443D-ACC7-F769C461F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3" y="2523"/>
                <a:ext cx="156" cy="48"/>
              </a:xfrm>
              <a:custGeom>
                <a:avLst/>
                <a:gdLst>
                  <a:gd name="T0" fmla="*/ 4288 w 78"/>
                  <a:gd name="T1" fmla="*/ 576 h 24"/>
                  <a:gd name="T2" fmla="*/ 4544 w 78"/>
                  <a:gd name="T3" fmla="*/ 1536 h 24"/>
                  <a:gd name="T4" fmla="*/ 448 w 78"/>
                  <a:gd name="T5" fmla="*/ 1536 h 24"/>
                  <a:gd name="T6" fmla="*/ 704 w 78"/>
                  <a:gd name="T7" fmla="*/ 576 h 24"/>
                  <a:gd name="T8" fmla="*/ 960 w 78"/>
                  <a:gd name="T9" fmla="*/ 320 h 24"/>
                  <a:gd name="T10" fmla="*/ 1664 w 78"/>
                  <a:gd name="T11" fmla="*/ 0 h 24"/>
                  <a:gd name="T12" fmla="*/ 3328 w 78"/>
                  <a:gd name="T13" fmla="*/ 0 h 24"/>
                  <a:gd name="T14" fmla="*/ 4032 w 78"/>
                  <a:gd name="T15" fmla="*/ 320 h 24"/>
                  <a:gd name="T16" fmla="*/ 4288 w 78"/>
                  <a:gd name="T17" fmla="*/ 576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8"/>
                  <a:gd name="T28" fmla="*/ 0 h 24"/>
                  <a:gd name="T29" fmla="*/ 78 w 78"/>
                  <a:gd name="T30" fmla="*/ 24 h 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8" h="24">
                    <a:moveTo>
                      <a:pt x="67" y="9"/>
                    </a:moveTo>
                    <a:cubicBezTo>
                      <a:pt x="74" y="16"/>
                      <a:pt x="78" y="24"/>
                      <a:pt x="71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0" y="24"/>
                      <a:pt x="4" y="16"/>
                      <a:pt x="11" y="9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9" y="2"/>
                      <a:pt x="23" y="0"/>
                      <a:pt x="26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5" y="0"/>
                      <a:pt x="59" y="2"/>
                      <a:pt x="63" y="5"/>
                    </a:cubicBezTo>
                    <a:lnTo>
                      <a:pt x="67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74">
                <a:extLst>
                  <a:ext uri="{FF2B5EF4-FFF2-40B4-BE49-F238E27FC236}">
                    <a16:creationId xmlns:a16="http://schemas.microsoft.com/office/drawing/2014/main" id="{D8DB0265-CAE3-4EBC-9C9A-6C20E24316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3" y="2403"/>
                <a:ext cx="96" cy="112"/>
              </a:xfrm>
              <a:custGeom>
                <a:avLst/>
                <a:gdLst>
                  <a:gd name="T0" fmla="*/ 2048 w 48"/>
                  <a:gd name="T1" fmla="*/ 1280 h 56"/>
                  <a:gd name="T2" fmla="*/ 1024 w 48"/>
                  <a:gd name="T3" fmla="*/ 1280 h 56"/>
                  <a:gd name="T4" fmla="*/ 0 w 48"/>
                  <a:gd name="T5" fmla="*/ 3584 h 56"/>
                  <a:gd name="T6" fmla="*/ 3072 w 48"/>
                  <a:gd name="T7" fmla="*/ 3584 h 56"/>
                  <a:gd name="T8" fmla="*/ 2048 w 48"/>
                  <a:gd name="T9" fmla="*/ 128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56"/>
                  <a:gd name="T17" fmla="*/ 48 w 48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56">
                    <a:moveTo>
                      <a:pt x="32" y="20"/>
                    </a:moveTo>
                    <a:cubicBezTo>
                      <a:pt x="32" y="0"/>
                      <a:pt x="16" y="0"/>
                      <a:pt x="16" y="20"/>
                    </a:cubicBezTo>
                    <a:cubicBezTo>
                      <a:pt x="16" y="48"/>
                      <a:pt x="0" y="48"/>
                      <a:pt x="0" y="56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8" y="48"/>
                      <a:pt x="32" y="48"/>
                      <a:pt x="32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79">
                <a:extLst>
                  <a:ext uri="{FF2B5EF4-FFF2-40B4-BE49-F238E27FC236}">
                    <a16:creationId xmlns:a16="http://schemas.microsoft.com/office/drawing/2014/main" id="{D714E2E9-0300-4311-AF30-C7D4B6A457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3" y="2379"/>
                <a:ext cx="96" cy="56"/>
              </a:xfrm>
              <a:custGeom>
                <a:avLst/>
                <a:gdLst>
                  <a:gd name="T0" fmla="*/ 2816 w 48"/>
                  <a:gd name="T1" fmla="*/ 0 h 28"/>
                  <a:gd name="T2" fmla="*/ 2560 w 48"/>
                  <a:gd name="T3" fmla="*/ 0 h 28"/>
                  <a:gd name="T4" fmla="*/ 2560 w 48"/>
                  <a:gd name="T5" fmla="*/ 512 h 28"/>
                  <a:gd name="T6" fmla="*/ 2304 w 48"/>
                  <a:gd name="T7" fmla="*/ 768 h 28"/>
                  <a:gd name="T8" fmla="*/ 2048 w 48"/>
                  <a:gd name="T9" fmla="*/ 512 h 28"/>
                  <a:gd name="T10" fmla="*/ 2048 w 48"/>
                  <a:gd name="T11" fmla="*/ 0 h 28"/>
                  <a:gd name="T12" fmla="*/ 1024 w 48"/>
                  <a:gd name="T13" fmla="*/ 0 h 28"/>
                  <a:gd name="T14" fmla="*/ 1024 w 48"/>
                  <a:gd name="T15" fmla="*/ 512 h 28"/>
                  <a:gd name="T16" fmla="*/ 768 w 48"/>
                  <a:gd name="T17" fmla="*/ 768 h 28"/>
                  <a:gd name="T18" fmla="*/ 512 w 48"/>
                  <a:gd name="T19" fmla="*/ 512 h 28"/>
                  <a:gd name="T20" fmla="*/ 512 w 48"/>
                  <a:gd name="T21" fmla="*/ 0 h 28"/>
                  <a:gd name="T22" fmla="*/ 256 w 48"/>
                  <a:gd name="T23" fmla="*/ 0 h 28"/>
                  <a:gd name="T24" fmla="*/ 0 w 48"/>
                  <a:gd name="T25" fmla="*/ 256 h 28"/>
                  <a:gd name="T26" fmla="*/ 0 w 48"/>
                  <a:gd name="T27" fmla="*/ 1536 h 28"/>
                  <a:gd name="T28" fmla="*/ 256 w 48"/>
                  <a:gd name="T29" fmla="*/ 1792 h 28"/>
                  <a:gd name="T30" fmla="*/ 2816 w 48"/>
                  <a:gd name="T31" fmla="*/ 1792 h 28"/>
                  <a:gd name="T32" fmla="*/ 3072 w 48"/>
                  <a:gd name="T33" fmla="*/ 1536 h 28"/>
                  <a:gd name="T34" fmla="*/ 3072 w 48"/>
                  <a:gd name="T35" fmla="*/ 256 h 28"/>
                  <a:gd name="T36" fmla="*/ 2816 w 48"/>
                  <a:gd name="T37" fmla="*/ 0 h 2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48"/>
                  <a:gd name="T58" fmla="*/ 0 h 28"/>
                  <a:gd name="T59" fmla="*/ 48 w 48"/>
                  <a:gd name="T60" fmla="*/ 28 h 2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48" h="28">
                    <a:moveTo>
                      <a:pt x="44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12"/>
                      <a:pt x="36" y="12"/>
                    </a:cubicBezTo>
                    <a:cubicBezTo>
                      <a:pt x="32" y="12"/>
                      <a:pt x="32" y="8"/>
                      <a:pt x="32" y="8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12"/>
                      <a:pt x="12" y="12"/>
                    </a:cubicBezTo>
                    <a:cubicBezTo>
                      <a:pt x="8" y="12"/>
                      <a:pt x="8" y="8"/>
                      <a:pt x="8" y="8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6" y="28"/>
                      <a:pt x="48" y="26"/>
                      <a:pt x="48" y="2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2"/>
                      <a:pt x="46" y="0"/>
                      <a:pt x="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D714B58-9442-4FE0-8F81-D1837AF23C43}"/>
              </a:ext>
            </a:extLst>
          </p:cNvPr>
          <p:cNvGrpSpPr>
            <a:grpSpLocks/>
          </p:cNvGrpSpPr>
          <p:nvPr/>
        </p:nvGrpSpPr>
        <p:grpSpPr bwMode="auto">
          <a:xfrm>
            <a:off x="2576429" y="3682014"/>
            <a:ext cx="538163" cy="538162"/>
            <a:chOff x="4870151" y="3699804"/>
            <a:chExt cx="538709" cy="53870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D0F5388-6BC0-457C-A2F7-52C95BBAE9AA}"/>
                </a:ext>
              </a:extLst>
            </p:cNvPr>
            <p:cNvSpPr/>
            <p:nvPr/>
          </p:nvSpPr>
          <p:spPr>
            <a:xfrm>
              <a:off x="4870151" y="3699804"/>
              <a:ext cx="538709" cy="5387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800" dirty="0"/>
            </a:p>
          </p:txBody>
        </p:sp>
        <p:grpSp>
          <p:nvGrpSpPr>
            <p:cNvPr id="19" name="Group 102">
              <a:extLst>
                <a:ext uri="{FF2B5EF4-FFF2-40B4-BE49-F238E27FC236}">
                  <a16:creationId xmlns:a16="http://schemas.microsoft.com/office/drawing/2014/main" id="{16CE690D-3CBF-4F6E-B299-80BC1786AB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04897" y="3774127"/>
              <a:ext cx="288925" cy="381000"/>
              <a:chOff x="1911" y="2365"/>
              <a:chExt cx="156" cy="206"/>
            </a:xfrm>
          </p:grpSpPr>
          <p:sp>
            <p:nvSpPr>
              <p:cNvPr id="20" name="Freeform 75">
                <a:extLst>
                  <a:ext uri="{FF2B5EF4-FFF2-40B4-BE49-F238E27FC236}">
                    <a16:creationId xmlns:a16="http://schemas.microsoft.com/office/drawing/2014/main" id="{4EC1ECCF-498D-4E23-99A7-21A152D9A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7" y="2515"/>
                <a:ext cx="144" cy="24"/>
              </a:xfrm>
              <a:custGeom>
                <a:avLst/>
                <a:gdLst>
                  <a:gd name="T0" fmla="*/ 4608 w 72"/>
                  <a:gd name="T1" fmla="*/ 384 h 12"/>
                  <a:gd name="T2" fmla="*/ 4096 w 72"/>
                  <a:gd name="T3" fmla="*/ 768 h 12"/>
                  <a:gd name="T4" fmla="*/ 512 w 72"/>
                  <a:gd name="T5" fmla="*/ 768 h 12"/>
                  <a:gd name="T6" fmla="*/ 0 w 72"/>
                  <a:gd name="T7" fmla="*/ 384 h 12"/>
                  <a:gd name="T8" fmla="*/ 0 w 72"/>
                  <a:gd name="T9" fmla="*/ 384 h 12"/>
                  <a:gd name="T10" fmla="*/ 512 w 72"/>
                  <a:gd name="T11" fmla="*/ 0 h 12"/>
                  <a:gd name="T12" fmla="*/ 4096 w 72"/>
                  <a:gd name="T13" fmla="*/ 0 h 12"/>
                  <a:gd name="T14" fmla="*/ 4608 w 72"/>
                  <a:gd name="T15" fmla="*/ 384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2"/>
                  <a:gd name="T25" fmla="*/ 0 h 12"/>
                  <a:gd name="T26" fmla="*/ 72 w 72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2" h="12">
                    <a:moveTo>
                      <a:pt x="72" y="6"/>
                    </a:moveTo>
                    <a:cubicBezTo>
                      <a:pt x="72" y="9"/>
                      <a:pt x="68" y="12"/>
                      <a:pt x="64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4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8" y="0"/>
                      <a:pt x="72" y="3"/>
                      <a:pt x="72" y="6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76">
                <a:extLst>
                  <a:ext uri="{FF2B5EF4-FFF2-40B4-BE49-F238E27FC236}">
                    <a16:creationId xmlns:a16="http://schemas.microsoft.com/office/drawing/2014/main" id="{5BB1D51E-509E-4238-830A-3E55F3D9B7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1" y="2523"/>
                <a:ext cx="156" cy="48"/>
              </a:xfrm>
              <a:custGeom>
                <a:avLst/>
                <a:gdLst>
                  <a:gd name="T0" fmla="*/ 4288 w 78"/>
                  <a:gd name="T1" fmla="*/ 576 h 24"/>
                  <a:gd name="T2" fmla="*/ 4544 w 78"/>
                  <a:gd name="T3" fmla="*/ 1536 h 24"/>
                  <a:gd name="T4" fmla="*/ 448 w 78"/>
                  <a:gd name="T5" fmla="*/ 1536 h 24"/>
                  <a:gd name="T6" fmla="*/ 704 w 78"/>
                  <a:gd name="T7" fmla="*/ 576 h 24"/>
                  <a:gd name="T8" fmla="*/ 960 w 78"/>
                  <a:gd name="T9" fmla="*/ 320 h 24"/>
                  <a:gd name="T10" fmla="*/ 1664 w 78"/>
                  <a:gd name="T11" fmla="*/ 0 h 24"/>
                  <a:gd name="T12" fmla="*/ 3328 w 78"/>
                  <a:gd name="T13" fmla="*/ 0 h 24"/>
                  <a:gd name="T14" fmla="*/ 4032 w 78"/>
                  <a:gd name="T15" fmla="*/ 320 h 24"/>
                  <a:gd name="T16" fmla="*/ 4288 w 78"/>
                  <a:gd name="T17" fmla="*/ 576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8"/>
                  <a:gd name="T28" fmla="*/ 0 h 24"/>
                  <a:gd name="T29" fmla="*/ 78 w 78"/>
                  <a:gd name="T30" fmla="*/ 24 h 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8" h="24">
                    <a:moveTo>
                      <a:pt x="67" y="9"/>
                    </a:moveTo>
                    <a:cubicBezTo>
                      <a:pt x="74" y="16"/>
                      <a:pt x="78" y="24"/>
                      <a:pt x="71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0" y="24"/>
                      <a:pt x="4" y="16"/>
                      <a:pt x="11" y="9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9" y="2"/>
                      <a:pt x="23" y="0"/>
                      <a:pt x="26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5" y="0"/>
                      <a:pt x="59" y="2"/>
                      <a:pt x="63" y="5"/>
                    </a:cubicBezTo>
                    <a:lnTo>
                      <a:pt x="67" y="9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Freeform 77">
                <a:extLst>
                  <a:ext uri="{FF2B5EF4-FFF2-40B4-BE49-F238E27FC236}">
                    <a16:creationId xmlns:a16="http://schemas.microsoft.com/office/drawing/2014/main" id="{92279309-1426-4CA2-AF4B-482A35B9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" y="2403"/>
                <a:ext cx="96" cy="120"/>
              </a:xfrm>
              <a:custGeom>
                <a:avLst/>
                <a:gdLst>
                  <a:gd name="T0" fmla="*/ 2048 w 48"/>
                  <a:gd name="T1" fmla="*/ 1280 h 60"/>
                  <a:gd name="T2" fmla="*/ 1024 w 48"/>
                  <a:gd name="T3" fmla="*/ 1280 h 60"/>
                  <a:gd name="T4" fmla="*/ 0 w 48"/>
                  <a:gd name="T5" fmla="*/ 3584 h 60"/>
                  <a:gd name="T6" fmla="*/ 1536 w 48"/>
                  <a:gd name="T7" fmla="*/ 3840 h 60"/>
                  <a:gd name="T8" fmla="*/ 3072 w 48"/>
                  <a:gd name="T9" fmla="*/ 3584 h 60"/>
                  <a:gd name="T10" fmla="*/ 2048 w 48"/>
                  <a:gd name="T11" fmla="*/ 1280 h 6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8"/>
                  <a:gd name="T19" fmla="*/ 0 h 60"/>
                  <a:gd name="T20" fmla="*/ 48 w 48"/>
                  <a:gd name="T21" fmla="*/ 60 h 6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8" h="60">
                    <a:moveTo>
                      <a:pt x="32" y="20"/>
                    </a:moveTo>
                    <a:cubicBezTo>
                      <a:pt x="32" y="0"/>
                      <a:pt x="16" y="0"/>
                      <a:pt x="16" y="20"/>
                    </a:cubicBezTo>
                    <a:cubicBezTo>
                      <a:pt x="16" y="48"/>
                      <a:pt x="0" y="48"/>
                      <a:pt x="0" y="56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8" y="48"/>
                      <a:pt x="32" y="48"/>
                      <a:pt x="32" y="2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Freeform 80">
                <a:extLst>
                  <a:ext uri="{FF2B5EF4-FFF2-40B4-BE49-F238E27FC236}">
                    <a16:creationId xmlns:a16="http://schemas.microsoft.com/office/drawing/2014/main" id="{E22AAC5C-7B72-47EA-83EE-86E34F64A8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5" y="2455"/>
                <a:ext cx="108" cy="42"/>
              </a:xfrm>
              <a:custGeom>
                <a:avLst/>
                <a:gdLst>
                  <a:gd name="T0" fmla="*/ 3008 w 54"/>
                  <a:gd name="T1" fmla="*/ 1280 h 21"/>
                  <a:gd name="T2" fmla="*/ 2880 w 54"/>
                  <a:gd name="T3" fmla="*/ 1280 h 21"/>
                  <a:gd name="T4" fmla="*/ 1728 w 54"/>
                  <a:gd name="T5" fmla="*/ 768 h 21"/>
                  <a:gd name="T6" fmla="*/ 576 w 54"/>
                  <a:gd name="T7" fmla="*/ 1280 h 21"/>
                  <a:gd name="T8" fmla="*/ 64 w 54"/>
                  <a:gd name="T9" fmla="*/ 1024 h 21"/>
                  <a:gd name="T10" fmla="*/ 320 w 54"/>
                  <a:gd name="T11" fmla="*/ 512 h 21"/>
                  <a:gd name="T12" fmla="*/ 1600 w 54"/>
                  <a:gd name="T13" fmla="*/ 0 h 21"/>
                  <a:gd name="T14" fmla="*/ 1856 w 54"/>
                  <a:gd name="T15" fmla="*/ 0 h 21"/>
                  <a:gd name="T16" fmla="*/ 3136 w 54"/>
                  <a:gd name="T17" fmla="*/ 512 h 21"/>
                  <a:gd name="T18" fmla="*/ 3392 w 54"/>
                  <a:gd name="T19" fmla="*/ 1024 h 21"/>
                  <a:gd name="T20" fmla="*/ 3008 w 54"/>
                  <a:gd name="T21" fmla="*/ 1280 h 2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4"/>
                  <a:gd name="T34" fmla="*/ 0 h 21"/>
                  <a:gd name="T35" fmla="*/ 54 w 54"/>
                  <a:gd name="T36" fmla="*/ 21 h 2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4" h="21">
                    <a:moveTo>
                      <a:pt x="47" y="20"/>
                    </a:moveTo>
                    <a:cubicBezTo>
                      <a:pt x="46" y="20"/>
                      <a:pt x="46" y="20"/>
                      <a:pt x="45" y="2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6" y="21"/>
                      <a:pt x="3" y="19"/>
                      <a:pt x="1" y="16"/>
                    </a:cubicBezTo>
                    <a:cubicBezTo>
                      <a:pt x="0" y="13"/>
                      <a:pt x="2" y="10"/>
                      <a:pt x="5" y="8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8" y="0"/>
                      <a:pt x="29" y="0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52" y="10"/>
                      <a:pt x="54" y="13"/>
                      <a:pt x="53" y="16"/>
                    </a:cubicBezTo>
                    <a:cubicBezTo>
                      <a:pt x="52" y="19"/>
                      <a:pt x="49" y="20"/>
                      <a:pt x="47" y="2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Freeform 81">
                <a:extLst>
                  <a:ext uri="{FF2B5EF4-FFF2-40B4-BE49-F238E27FC236}">
                    <a16:creationId xmlns:a16="http://schemas.microsoft.com/office/drawing/2014/main" id="{8193CD94-E0C9-4D47-85AC-E35BC7F8AD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1" y="2381"/>
                <a:ext cx="76" cy="92"/>
              </a:xfrm>
              <a:custGeom>
                <a:avLst/>
                <a:gdLst>
                  <a:gd name="T0" fmla="*/ 2432 w 38"/>
                  <a:gd name="T1" fmla="*/ 1728 h 46"/>
                  <a:gd name="T2" fmla="*/ 1216 w 38"/>
                  <a:gd name="T3" fmla="*/ 2944 h 46"/>
                  <a:gd name="T4" fmla="*/ 0 w 38"/>
                  <a:gd name="T5" fmla="*/ 1728 h 46"/>
                  <a:gd name="T6" fmla="*/ 1216 w 38"/>
                  <a:gd name="T7" fmla="*/ 0 h 46"/>
                  <a:gd name="T8" fmla="*/ 2432 w 38"/>
                  <a:gd name="T9" fmla="*/ 1728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46"/>
                  <a:gd name="T17" fmla="*/ 38 w 38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46">
                    <a:moveTo>
                      <a:pt x="38" y="27"/>
                    </a:moveTo>
                    <a:cubicBezTo>
                      <a:pt x="38" y="41"/>
                      <a:pt x="27" y="46"/>
                      <a:pt x="19" y="46"/>
                    </a:cubicBezTo>
                    <a:cubicBezTo>
                      <a:pt x="11" y="46"/>
                      <a:pt x="0" y="41"/>
                      <a:pt x="0" y="27"/>
                    </a:cubicBezTo>
                    <a:cubicBezTo>
                      <a:pt x="0" y="19"/>
                      <a:pt x="19" y="0"/>
                      <a:pt x="19" y="0"/>
                    </a:cubicBezTo>
                    <a:cubicBezTo>
                      <a:pt x="19" y="0"/>
                      <a:pt x="38" y="19"/>
                      <a:pt x="38" y="27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Oval 82">
                <a:extLst>
                  <a:ext uri="{FF2B5EF4-FFF2-40B4-BE49-F238E27FC236}">
                    <a16:creationId xmlns:a16="http://schemas.microsoft.com/office/drawing/2014/main" id="{265554E1-4C80-4492-B3D4-1E160EFDF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5" y="2365"/>
                <a:ext cx="28" cy="2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900" b="1"/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CA96EFF-45A6-44BB-84FF-9D09FDEDBEA6}"/>
              </a:ext>
            </a:extLst>
          </p:cNvPr>
          <p:cNvGrpSpPr>
            <a:grpSpLocks/>
          </p:cNvGrpSpPr>
          <p:nvPr/>
        </p:nvGrpSpPr>
        <p:grpSpPr bwMode="auto">
          <a:xfrm>
            <a:off x="5943517" y="3682014"/>
            <a:ext cx="538162" cy="538162"/>
            <a:chOff x="8237295" y="3699804"/>
            <a:chExt cx="538709" cy="53870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662AAA2-2186-4635-918C-D38312DBDF44}"/>
                </a:ext>
              </a:extLst>
            </p:cNvPr>
            <p:cNvSpPr/>
            <p:nvPr/>
          </p:nvSpPr>
          <p:spPr>
            <a:xfrm>
              <a:off x="8237295" y="3699804"/>
              <a:ext cx="538709" cy="5387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800" dirty="0"/>
            </a:p>
          </p:txBody>
        </p:sp>
        <p:grpSp>
          <p:nvGrpSpPr>
            <p:cNvPr id="28" name="Group 103">
              <a:extLst>
                <a:ext uri="{FF2B5EF4-FFF2-40B4-BE49-F238E27FC236}">
                  <a16:creationId xmlns:a16="http://schemas.microsoft.com/office/drawing/2014/main" id="{1CD70A42-CA6D-4DA9-AAC8-48BF58FE70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59717" y="3761181"/>
              <a:ext cx="288925" cy="381000"/>
              <a:chOff x="2279" y="2365"/>
              <a:chExt cx="156" cy="206"/>
            </a:xfrm>
          </p:grpSpPr>
          <p:sp>
            <p:nvSpPr>
              <p:cNvPr id="29" name="Freeform 72">
                <a:extLst>
                  <a:ext uri="{FF2B5EF4-FFF2-40B4-BE49-F238E27FC236}">
                    <a16:creationId xmlns:a16="http://schemas.microsoft.com/office/drawing/2014/main" id="{8068B9DD-1E6F-409A-9EB3-5FC3D8B61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9" y="2451"/>
                <a:ext cx="96" cy="24"/>
              </a:xfrm>
              <a:custGeom>
                <a:avLst/>
                <a:gdLst>
                  <a:gd name="T0" fmla="*/ 3072 w 48"/>
                  <a:gd name="T1" fmla="*/ 384 h 12"/>
                  <a:gd name="T2" fmla="*/ 2560 w 48"/>
                  <a:gd name="T3" fmla="*/ 768 h 12"/>
                  <a:gd name="T4" fmla="*/ 512 w 48"/>
                  <a:gd name="T5" fmla="*/ 768 h 12"/>
                  <a:gd name="T6" fmla="*/ 0 w 48"/>
                  <a:gd name="T7" fmla="*/ 384 h 12"/>
                  <a:gd name="T8" fmla="*/ 0 w 48"/>
                  <a:gd name="T9" fmla="*/ 384 h 12"/>
                  <a:gd name="T10" fmla="*/ 512 w 48"/>
                  <a:gd name="T11" fmla="*/ 0 h 12"/>
                  <a:gd name="T12" fmla="*/ 2560 w 48"/>
                  <a:gd name="T13" fmla="*/ 0 h 12"/>
                  <a:gd name="T14" fmla="*/ 3072 w 48"/>
                  <a:gd name="T15" fmla="*/ 384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8"/>
                  <a:gd name="T25" fmla="*/ 0 h 12"/>
                  <a:gd name="T26" fmla="*/ 48 w 48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8" h="12">
                    <a:moveTo>
                      <a:pt x="48" y="6"/>
                    </a:moveTo>
                    <a:cubicBezTo>
                      <a:pt x="48" y="9"/>
                      <a:pt x="44" y="12"/>
                      <a:pt x="40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4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4" y="0"/>
                      <a:pt x="48" y="3"/>
                      <a:pt x="48" y="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Oval 83">
                <a:extLst>
                  <a:ext uri="{FF2B5EF4-FFF2-40B4-BE49-F238E27FC236}">
                    <a16:creationId xmlns:a16="http://schemas.microsoft.com/office/drawing/2014/main" id="{3F95B718-3431-4ACF-AF5C-BD4075458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3" y="2365"/>
                <a:ext cx="28" cy="2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900" b="1"/>
              </a:p>
            </p:txBody>
          </p:sp>
          <p:sp>
            <p:nvSpPr>
              <p:cNvPr id="31" name="Oval 84">
                <a:extLst>
                  <a:ext uri="{FF2B5EF4-FFF2-40B4-BE49-F238E27FC236}">
                    <a16:creationId xmlns:a16="http://schemas.microsoft.com/office/drawing/2014/main" id="{7DBE4E0E-9268-410F-8CD4-8C65B0CC2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1" y="2381"/>
                <a:ext cx="28" cy="2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900" b="1"/>
              </a:p>
            </p:txBody>
          </p:sp>
          <p:sp>
            <p:nvSpPr>
              <p:cNvPr id="32" name="Oval 85">
                <a:extLst>
                  <a:ext uri="{FF2B5EF4-FFF2-40B4-BE49-F238E27FC236}">
                    <a16:creationId xmlns:a16="http://schemas.microsoft.com/office/drawing/2014/main" id="{D19920C5-E027-4427-BCF8-5428B21F5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5" y="2381"/>
                <a:ext cx="28" cy="2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900" b="1"/>
              </a:p>
            </p:txBody>
          </p:sp>
          <p:sp>
            <p:nvSpPr>
              <p:cNvPr id="33" name="Freeform 86">
                <a:extLst>
                  <a:ext uri="{FF2B5EF4-FFF2-40B4-BE49-F238E27FC236}">
                    <a16:creationId xmlns:a16="http://schemas.microsoft.com/office/drawing/2014/main" id="{AFA8F5E5-C221-4F12-B58A-909604DF48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5" y="2515"/>
                <a:ext cx="144" cy="24"/>
              </a:xfrm>
              <a:custGeom>
                <a:avLst/>
                <a:gdLst>
                  <a:gd name="T0" fmla="*/ 4608 w 72"/>
                  <a:gd name="T1" fmla="*/ 384 h 12"/>
                  <a:gd name="T2" fmla="*/ 4096 w 72"/>
                  <a:gd name="T3" fmla="*/ 768 h 12"/>
                  <a:gd name="T4" fmla="*/ 512 w 72"/>
                  <a:gd name="T5" fmla="*/ 768 h 12"/>
                  <a:gd name="T6" fmla="*/ 0 w 72"/>
                  <a:gd name="T7" fmla="*/ 384 h 12"/>
                  <a:gd name="T8" fmla="*/ 0 w 72"/>
                  <a:gd name="T9" fmla="*/ 384 h 12"/>
                  <a:gd name="T10" fmla="*/ 512 w 72"/>
                  <a:gd name="T11" fmla="*/ 0 h 12"/>
                  <a:gd name="T12" fmla="*/ 4096 w 72"/>
                  <a:gd name="T13" fmla="*/ 0 h 12"/>
                  <a:gd name="T14" fmla="*/ 4608 w 72"/>
                  <a:gd name="T15" fmla="*/ 384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2"/>
                  <a:gd name="T25" fmla="*/ 0 h 12"/>
                  <a:gd name="T26" fmla="*/ 72 w 72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2" h="12">
                    <a:moveTo>
                      <a:pt x="72" y="6"/>
                    </a:moveTo>
                    <a:cubicBezTo>
                      <a:pt x="72" y="9"/>
                      <a:pt x="68" y="12"/>
                      <a:pt x="64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4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8" y="0"/>
                      <a:pt x="72" y="3"/>
                      <a:pt x="72" y="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Freeform 87">
                <a:extLst>
                  <a:ext uri="{FF2B5EF4-FFF2-40B4-BE49-F238E27FC236}">
                    <a16:creationId xmlns:a16="http://schemas.microsoft.com/office/drawing/2014/main" id="{836CA159-7A56-4817-8C1D-B56609FF3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9" y="2523"/>
                <a:ext cx="156" cy="48"/>
              </a:xfrm>
              <a:custGeom>
                <a:avLst/>
                <a:gdLst>
                  <a:gd name="T0" fmla="*/ 4288 w 78"/>
                  <a:gd name="T1" fmla="*/ 576 h 24"/>
                  <a:gd name="T2" fmla="*/ 4544 w 78"/>
                  <a:gd name="T3" fmla="*/ 1536 h 24"/>
                  <a:gd name="T4" fmla="*/ 448 w 78"/>
                  <a:gd name="T5" fmla="*/ 1536 h 24"/>
                  <a:gd name="T6" fmla="*/ 704 w 78"/>
                  <a:gd name="T7" fmla="*/ 576 h 24"/>
                  <a:gd name="T8" fmla="*/ 960 w 78"/>
                  <a:gd name="T9" fmla="*/ 320 h 24"/>
                  <a:gd name="T10" fmla="*/ 1664 w 78"/>
                  <a:gd name="T11" fmla="*/ 0 h 24"/>
                  <a:gd name="T12" fmla="*/ 3328 w 78"/>
                  <a:gd name="T13" fmla="*/ 0 h 24"/>
                  <a:gd name="T14" fmla="*/ 4032 w 78"/>
                  <a:gd name="T15" fmla="*/ 320 h 24"/>
                  <a:gd name="T16" fmla="*/ 4288 w 78"/>
                  <a:gd name="T17" fmla="*/ 576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8"/>
                  <a:gd name="T28" fmla="*/ 0 h 24"/>
                  <a:gd name="T29" fmla="*/ 78 w 78"/>
                  <a:gd name="T30" fmla="*/ 24 h 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8" h="24">
                    <a:moveTo>
                      <a:pt x="67" y="9"/>
                    </a:moveTo>
                    <a:cubicBezTo>
                      <a:pt x="74" y="16"/>
                      <a:pt x="78" y="24"/>
                      <a:pt x="71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0" y="24"/>
                      <a:pt x="4" y="16"/>
                      <a:pt x="11" y="9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9" y="2"/>
                      <a:pt x="23" y="0"/>
                      <a:pt x="26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5" y="0"/>
                      <a:pt x="59" y="2"/>
                      <a:pt x="63" y="5"/>
                    </a:cubicBezTo>
                    <a:lnTo>
                      <a:pt x="67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Freeform 88">
                <a:extLst>
                  <a:ext uri="{FF2B5EF4-FFF2-40B4-BE49-F238E27FC236}">
                    <a16:creationId xmlns:a16="http://schemas.microsoft.com/office/drawing/2014/main" id="{E32E2FD7-B016-4A45-87F0-B1412CFD2A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9" y="2451"/>
                <a:ext cx="96" cy="72"/>
              </a:xfrm>
              <a:custGeom>
                <a:avLst/>
                <a:gdLst>
                  <a:gd name="T0" fmla="*/ 2048 w 48"/>
                  <a:gd name="T1" fmla="*/ 0 h 36"/>
                  <a:gd name="T2" fmla="*/ 1024 w 48"/>
                  <a:gd name="T3" fmla="*/ 0 h 36"/>
                  <a:gd name="T4" fmla="*/ 0 w 48"/>
                  <a:gd name="T5" fmla="*/ 2048 h 36"/>
                  <a:gd name="T6" fmla="*/ 1536 w 48"/>
                  <a:gd name="T7" fmla="*/ 2304 h 36"/>
                  <a:gd name="T8" fmla="*/ 3072 w 48"/>
                  <a:gd name="T9" fmla="*/ 2048 h 36"/>
                  <a:gd name="T10" fmla="*/ 2048 w 48"/>
                  <a:gd name="T11" fmla="*/ 0 h 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8"/>
                  <a:gd name="T19" fmla="*/ 0 h 36"/>
                  <a:gd name="T20" fmla="*/ 48 w 48"/>
                  <a:gd name="T21" fmla="*/ 36 h 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8" h="36">
                    <a:moveTo>
                      <a:pt x="32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28"/>
                      <a:pt x="0" y="24"/>
                      <a:pt x="0" y="32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24"/>
                      <a:pt x="32" y="28"/>
                      <a:pt x="3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Freeform 89">
                <a:extLst>
                  <a:ext uri="{FF2B5EF4-FFF2-40B4-BE49-F238E27FC236}">
                    <a16:creationId xmlns:a16="http://schemas.microsoft.com/office/drawing/2014/main" id="{1B006F2B-553D-435B-B8F8-647F24635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1" y="2389"/>
                <a:ext cx="112" cy="54"/>
              </a:xfrm>
              <a:custGeom>
                <a:avLst/>
                <a:gdLst>
                  <a:gd name="T0" fmla="*/ 112 w 112"/>
                  <a:gd name="T1" fmla="*/ 10 h 54"/>
                  <a:gd name="T2" fmla="*/ 90 w 112"/>
                  <a:gd name="T3" fmla="*/ 32 h 54"/>
                  <a:gd name="T4" fmla="*/ 56 w 112"/>
                  <a:gd name="T5" fmla="*/ 0 h 54"/>
                  <a:gd name="T6" fmla="*/ 22 w 112"/>
                  <a:gd name="T7" fmla="*/ 32 h 54"/>
                  <a:gd name="T8" fmla="*/ 0 w 112"/>
                  <a:gd name="T9" fmla="*/ 10 h 54"/>
                  <a:gd name="T10" fmla="*/ 0 w 112"/>
                  <a:gd name="T11" fmla="*/ 30 h 54"/>
                  <a:gd name="T12" fmla="*/ 24 w 112"/>
                  <a:gd name="T13" fmla="*/ 54 h 54"/>
                  <a:gd name="T14" fmla="*/ 88 w 112"/>
                  <a:gd name="T15" fmla="*/ 54 h 54"/>
                  <a:gd name="T16" fmla="*/ 112 w 112"/>
                  <a:gd name="T17" fmla="*/ 30 h 54"/>
                  <a:gd name="T18" fmla="*/ 112 w 112"/>
                  <a:gd name="T19" fmla="*/ 10 h 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2"/>
                  <a:gd name="T31" fmla="*/ 0 h 54"/>
                  <a:gd name="T32" fmla="*/ 112 w 112"/>
                  <a:gd name="T33" fmla="*/ 54 h 5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2" h="54">
                    <a:moveTo>
                      <a:pt x="112" y="10"/>
                    </a:moveTo>
                    <a:lnTo>
                      <a:pt x="90" y="32"/>
                    </a:lnTo>
                    <a:lnTo>
                      <a:pt x="56" y="0"/>
                    </a:lnTo>
                    <a:lnTo>
                      <a:pt x="22" y="32"/>
                    </a:lnTo>
                    <a:lnTo>
                      <a:pt x="0" y="10"/>
                    </a:lnTo>
                    <a:lnTo>
                      <a:pt x="0" y="30"/>
                    </a:lnTo>
                    <a:lnTo>
                      <a:pt x="24" y="54"/>
                    </a:lnTo>
                    <a:lnTo>
                      <a:pt x="88" y="54"/>
                    </a:lnTo>
                    <a:lnTo>
                      <a:pt x="112" y="30"/>
                    </a:lnTo>
                    <a:lnTo>
                      <a:pt x="112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D642E1A-53B5-4B6E-A8B9-65B525524A56}"/>
              </a:ext>
            </a:extLst>
          </p:cNvPr>
          <p:cNvGrpSpPr>
            <a:grpSpLocks/>
          </p:cNvGrpSpPr>
          <p:nvPr/>
        </p:nvGrpSpPr>
        <p:grpSpPr bwMode="auto">
          <a:xfrm>
            <a:off x="5943517" y="2551714"/>
            <a:ext cx="538162" cy="538162"/>
            <a:chOff x="8237295" y="2570251"/>
            <a:chExt cx="538709" cy="538709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AD0FE7B-F3BE-485B-A4DB-7EC09F5A2C64}"/>
                </a:ext>
              </a:extLst>
            </p:cNvPr>
            <p:cNvSpPr/>
            <p:nvPr/>
          </p:nvSpPr>
          <p:spPr>
            <a:xfrm>
              <a:off x="8237295" y="2570251"/>
              <a:ext cx="538709" cy="5387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800" dirty="0"/>
            </a:p>
          </p:txBody>
        </p:sp>
        <p:grpSp>
          <p:nvGrpSpPr>
            <p:cNvPr id="39" name="Group 104">
              <a:extLst>
                <a:ext uri="{FF2B5EF4-FFF2-40B4-BE49-F238E27FC236}">
                  <a16:creationId xmlns:a16="http://schemas.microsoft.com/office/drawing/2014/main" id="{1C272646-7C77-4787-918E-8281C311B4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65797" y="2635485"/>
              <a:ext cx="288925" cy="381000"/>
              <a:chOff x="2647" y="2365"/>
              <a:chExt cx="156" cy="206"/>
            </a:xfrm>
          </p:grpSpPr>
          <p:sp>
            <p:nvSpPr>
              <p:cNvPr id="40" name="Freeform 90">
                <a:extLst>
                  <a:ext uri="{FF2B5EF4-FFF2-40B4-BE49-F238E27FC236}">
                    <a16:creationId xmlns:a16="http://schemas.microsoft.com/office/drawing/2014/main" id="{4F1A10F2-1431-4C7B-BAFF-3C6531324F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7" y="2451"/>
                <a:ext cx="96" cy="24"/>
              </a:xfrm>
              <a:custGeom>
                <a:avLst/>
                <a:gdLst>
                  <a:gd name="T0" fmla="*/ 3072 w 48"/>
                  <a:gd name="T1" fmla="*/ 384 h 12"/>
                  <a:gd name="T2" fmla="*/ 2560 w 48"/>
                  <a:gd name="T3" fmla="*/ 768 h 12"/>
                  <a:gd name="T4" fmla="*/ 512 w 48"/>
                  <a:gd name="T5" fmla="*/ 768 h 12"/>
                  <a:gd name="T6" fmla="*/ 0 w 48"/>
                  <a:gd name="T7" fmla="*/ 384 h 12"/>
                  <a:gd name="T8" fmla="*/ 0 w 48"/>
                  <a:gd name="T9" fmla="*/ 384 h 12"/>
                  <a:gd name="T10" fmla="*/ 512 w 48"/>
                  <a:gd name="T11" fmla="*/ 0 h 12"/>
                  <a:gd name="T12" fmla="*/ 2560 w 48"/>
                  <a:gd name="T13" fmla="*/ 0 h 12"/>
                  <a:gd name="T14" fmla="*/ 3072 w 48"/>
                  <a:gd name="T15" fmla="*/ 384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8"/>
                  <a:gd name="T25" fmla="*/ 0 h 12"/>
                  <a:gd name="T26" fmla="*/ 48 w 48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8" h="12">
                    <a:moveTo>
                      <a:pt x="48" y="6"/>
                    </a:moveTo>
                    <a:cubicBezTo>
                      <a:pt x="48" y="9"/>
                      <a:pt x="44" y="12"/>
                      <a:pt x="40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4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4" y="0"/>
                      <a:pt x="48" y="3"/>
                      <a:pt x="48" y="6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Oval 91">
                <a:extLst>
                  <a:ext uri="{FF2B5EF4-FFF2-40B4-BE49-F238E27FC236}">
                    <a16:creationId xmlns:a16="http://schemas.microsoft.com/office/drawing/2014/main" id="{993EBC28-2370-44F0-92C9-A6539A355F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1" y="2365"/>
                <a:ext cx="28" cy="2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900" b="1"/>
              </a:p>
            </p:txBody>
          </p:sp>
          <p:sp>
            <p:nvSpPr>
              <p:cNvPr id="42" name="Freeform 92">
                <a:extLst>
                  <a:ext uri="{FF2B5EF4-FFF2-40B4-BE49-F238E27FC236}">
                    <a16:creationId xmlns:a16="http://schemas.microsoft.com/office/drawing/2014/main" id="{A3841F32-5EC9-45B9-A96A-02482B29B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3" y="2515"/>
                <a:ext cx="144" cy="24"/>
              </a:xfrm>
              <a:custGeom>
                <a:avLst/>
                <a:gdLst>
                  <a:gd name="T0" fmla="*/ 4608 w 72"/>
                  <a:gd name="T1" fmla="*/ 384 h 12"/>
                  <a:gd name="T2" fmla="*/ 4096 w 72"/>
                  <a:gd name="T3" fmla="*/ 768 h 12"/>
                  <a:gd name="T4" fmla="*/ 512 w 72"/>
                  <a:gd name="T5" fmla="*/ 768 h 12"/>
                  <a:gd name="T6" fmla="*/ 0 w 72"/>
                  <a:gd name="T7" fmla="*/ 384 h 12"/>
                  <a:gd name="T8" fmla="*/ 0 w 72"/>
                  <a:gd name="T9" fmla="*/ 384 h 12"/>
                  <a:gd name="T10" fmla="*/ 512 w 72"/>
                  <a:gd name="T11" fmla="*/ 0 h 12"/>
                  <a:gd name="T12" fmla="*/ 4096 w 72"/>
                  <a:gd name="T13" fmla="*/ 0 h 12"/>
                  <a:gd name="T14" fmla="*/ 4608 w 72"/>
                  <a:gd name="T15" fmla="*/ 384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2"/>
                  <a:gd name="T25" fmla="*/ 0 h 12"/>
                  <a:gd name="T26" fmla="*/ 72 w 72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2" h="12">
                    <a:moveTo>
                      <a:pt x="72" y="6"/>
                    </a:moveTo>
                    <a:cubicBezTo>
                      <a:pt x="72" y="9"/>
                      <a:pt x="68" y="12"/>
                      <a:pt x="64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4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8" y="0"/>
                      <a:pt x="72" y="3"/>
                      <a:pt x="72" y="6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Freeform 93">
                <a:extLst>
                  <a:ext uri="{FF2B5EF4-FFF2-40B4-BE49-F238E27FC236}">
                    <a16:creationId xmlns:a16="http://schemas.microsoft.com/office/drawing/2014/main" id="{C2405502-5A5F-4EE6-AF6C-A647666A7C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2523"/>
                <a:ext cx="156" cy="48"/>
              </a:xfrm>
              <a:custGeom>
                <a:avLst/>
                <a:gdLst>
                  <a:gd name="T0" fmla="*/ 4288 w 78"/>
                  <a:gd name="T1" fmla="*/ 576 h 24"/>
                  <a:gd name="T2" fmla="*/ 4544 w 78"/>
                  <a:gd name="T3" fmla="*/ 1536 h 24"/>
                  <a:gd name="T4" fmla="*/ 448 w 78"/>
                  <a:gd name="T5" fmla="*/ 1536 h 24"/>
                  <a:gd name="T6" fmla="*/ 704 w 78"/>
                  <a:gd name="T7" fmla="*/ 576 h 24"/>
                  <a:gd name="T8" fmla="*/ 960 w 78"/>
                  <a:gd name="T9" fmla="*/ 320 h 24"/>
                  <a:gd name="T10" fmla="*/ 1664 w 78"/>
                  <a:gd name="T11" fmla="*/ 0 h 24"/>
                  <a:gd name="T12" fmla="*/ 3328 w 78"/>
                  <a:gd name="T13" fmla="*/ 0 h 24"/>
                  <a:gd name="T14" fmla="*/ 4032 w 78"/>
                  <a:gd name="T15" fmla="*/ 320 h 24"/>
                  <a:gd name="T16" fmla="*/ 4288 w 78"/>
                  <a:gd name="T17" fmla="*/ 576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8"/>
                  <a:gd name="T28" fmla="*/ 0 h 24"/>
                  <a:gd name="T29" fmla="*/ 78 w 78"/>
                  <a:gd name="T30" fmla="*/ 24 h 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8" h="24">
                    <a:moveTo>
                      <a:pt x="67" y="9"/>
                    </a:moveTo>
                    <a:cubicBezTo>
                      <a:pt x="74" y="16"/>
                      <a:pt x="78" y="24"/>
                      <a:pt x="71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0" y="24"/>
                      <a:pt x="4" y="16"/>
                      <a:pt x="11" y="9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9" y="2"/>
                      <a:pt x="23" y="0"/>
                      <a:pt x="26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5" y="0"/>
                      <a:pt x="59" y="2"/>
                      <a:pt x="63" y="5"/>
                    </a:cubicBezTo>
                    <a:lnTo>
                      <a:pt x="67" y="9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94">
                <a:extLst>
                  <a:ext uri="{FF2B5EF4-FFF2-40B4-BE49-F238E27FC236}">
                    <a16:creationId xmlns:a16="http://schemas.microsoft.com/office/drawing/2014/main" id="{3F01ED23-A975-4CEF-B216-54558B7F1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7" y="2395"/>
                <a:ext cx="136" cy="48"/>
              </a:xfrm>
              <a:custGeom>
                <a:avLst/>
                <a:gdLst>
                  <a:gd name="T0" fmla="*/ 512 w 68"/>
                  <a:gd name="T1" fmla="*/ 960 h 24"/>
                  <a:gd name="T2" fmla="*/ 320 w 68"/>
                  <a:gd name="T3" fmla="*/ 0 h 24"/>
                  <a:gd name="T4" fmla="*/ 4032 w 68"/>
                  <a:gd name="T5" fmla="*/ 0 h 24"/>
                  <a:gd name="T6" fmla="*/ 3840 w 68"/>
                  <a:gd name="T7" fmla="*/ 960 h 24"/>
                  <a:gd name="T8" fmla="*/ 3584 w 68"/>
                  <a:gd name="T9" fmla="*/ 1216 h 24"/>
                  <a:gd name="T10" fmla="*/ 3072 w 68"/>
                  <a:gd name="T11" fmla="*/ 1536 h 24"/>
                  <a:gd name="T12" fmla="*/ 1280 w 68"/>
                  <a:gd name="T13" fmla="*/ 1536 h 24"/>
                  <a:gd name="T14" fmla="*/ 768 w 68"/>
                  <a:gd name="T15" fmla="*/ 1216 h 24"/>
                  <a:gd name="T16" fmla="*/ 512 w 68"/>
                  <a:gd name="T17" fmla="*/ 960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8"/>
                  <a:gd name="T28" fmla="*/ 0 h 24"/>
                  <a:gd name="T29" fmla="*/ 68 w 68"/>
                  <a:gd name="T30" fmla="*/ 24 h 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8" h="24">
                    <a:moveTo>
                      <a:pt x="8" y="15"/>
                    </a:moveTo>
                    <a:cubicBezTo>
                      <a:pt x="2" y="8"/>
                      <a:pt x="0" y="0"/>
                      <a:pt x="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8" y="0"/>
                      <a:pt x="66" y="8"/>
                      <a:pt x="60" y="15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4" y="22"/>
                      <a:pt x="50" y="24"/>
                      <a:pt x="48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8" y="24"/>
                      <a:pt x="14" y="22"/>
                      <a:pt x="12" y="19"/>
                    </a:cubicBezTo>
                    <a:lnTo>
                      <a:pt x="8" y="15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Freeform 95">
                <a:extLst>
                  <a:ext uri="{FF2B5EF4-FFF2-40B4-BE49-F238E27FC236}">
                    <a16:creationId xmlns:a16="http://schemas.microsoft.com/office/drawing/2014/main" id="{23028C5F-D598-4B43-8758-A33830B20F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7" y="2451"/>
                <a:ext cx="96" cy="72"/>
              </a:xfrm>
              <a:custGeom>
                <a:avLst/>
                <a:gdLst>
                  <a:gd name="T0" fmla="*/ 2048 w 48"/>
                  <a:gd name="T1" fmla="*/ 0 h 36"/>
                  <a:gd name="T2" fmla="*/ 1024 w 48"/>
                  <a:gd name="T3" fmla="*/ 0 h 36"/>
                  <a:gd name="T4" fmla="*/ 0 w 48"/>
                  <a:gd name="T5" fmla="*/ 2048 h 36"/>
                  <a:gd name="T6" fmla="*/ 1536 w 48"/>
                  <a:gd name="T7" fmla="*/ 2304 h 36"/>
                  <a:gd name="T8" fmla="*/ 3072 w 48"/>
                  <a:gd name="T9" fmla="*/ 2048 h 36"/>
                  <a:gd name="T10" fmla="*/ 2048 w 48"/>
                  <a:gd name="T11" fmla="*/ 0 h 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8"/>
                  <a:gd name="T19" fmla="*/ 0 h 36"/>
                  <a:gd name="T20" fmla="*/ 48 w 48"/>
                  <a:gd name="T21" fmla="*/ 36 h 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8" h="36">
                    <a:moveTo>
                      <a:pt x="32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28"/>
                      <a:pt x="0" y="24"/>
                      <a:pt x="0" y="32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24"/>
                      <a:pt x="32" y="28"/>
                      <a:pt x="3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047E5F9-EFC5-4D53-9BD3-A1AB4A13CE09}"/>
              </a:ext>
            </a:extLst>
          </p:cNvPr>
          <p:cNvGrpSpPr>
            <a:grpSpLocks/>
          </p:cNvGrpSpPr>
          <p:nvPr/>
        </p:nvGrpSpPr>
        <p:grpSpPr bwMode="auto">
          <a:xfrm>
            <a:off x="2560369" y="4756751"/>
            <a:ext cx="538163" cy="538162"/>
            <a:chOff x="4870151" y="2570251"/>
            <a:chExt cx="538709" cy="538709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8FBA8D0-6181-4938-8A32-F63213152208}"/>
                </a:ext>
              </a:extLst>
            </p:cNvPr>
            <p:cNvSpPr/>
            <p:nvPr/>
          </p:nvSpPr>
          <p:spPr>
            <a:xfrm>
              <a:off x="4870151" y="2570251"/>
              <a:ext cx="538709" cy="5387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800" dirty="0"/>
            </a:p>
          </p:txBody>
        </p:sp>
        <p:grpSp>
          <p:nvGrpSpPr>
            <p:cNvPr id="48" name="Group 101">
              <a:extLst>
                <a:ext uri="{FF2B5EF4-FFF2-40B4-BE49-F238E27FC236}">
                  <a16:creationId xmlns:a16="http://schemas.microsoft.com/office/drawing/2014/main" id="{28A3E36F-D661-4A5D-88D7-9216BD4455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3784" y="2661805"/>
              <a:ext cx="288925" cy="355600"/>
              <a:chOff x="1543" y="2379"/>
              <a:chExt cx="156" cy="192"/>
            </a:xfrm>
          </p:grpSpPr>
          <p:sp>
            <p:nvSpPr>
              <p:cNvPr id="49" name="Freeform 70">
                <a:extLst>
                  <a:ext uri="{FF2B5EF4-FFF2-40B4-BE49-F238E27FC236}">
                    <a16:creationId xmlns:a16="http://schemas.microsoft.com/office/drawing/2014/main" id="{946A39A1-DF34-45CE-8DC7-285AA0AF1F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9" y="2515"/>
                <a:ext cx="144" cy="24"/>
              </a:xfrm>
              <a:custGeom>
                <a:avLst/>
                <a:gdLst>
                  <a:gd name="T0" fmla="*/ 4608 w 72"/>
                  <a:gd name="T1" fmla="*/ 384 h 12"/>
                  <a:gd name="T2" fmla="*/ 4096 w 72"/>
                  <a:gd name="T3" fmla="*/ 768 h 12"/>
                  <a:gd name="T4" fmla="*/ 512 w 72"/>
                  <a:gd name="T5" fmla="*/ 768 h 12"/>
                  <a:gd name="T6" fmla="*/ 0 w 72"/>
                  <a:gd name="T7" fmla="*/ 384 h 12"/>
                  <a:gd name="T8" fmla="*/ 0 w 72"/>
                  <a:gd name="T9" fmla="*/ 384 h 12"/>
                  <a:gd name="T10" fmla="*/ 512 w 72"/>
                  <a:gd name="T11" fmla="*/ 0 h 12"/>
                  <a:gd name="T12" fmla="*/ 4096 w 72"/>
                  <a:gd name="T13" fmla="*/ 0 h 12"/>
                  <a:gd name="T14" fmla="*/ 4608 w 72"/>
                  <a:gd name="T15" fmla="*/ 384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2"/>
                  <a:gd name="T25" fmla="*/ 0 h 12"/>
                  <a:gd name="T26" fmla="*/ 72 w 72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2" h="12">
                    <a:moveTo>
                      <a:pt x="72" y="6"/>
                    </a:moveTo>
                    <a:cubicBezTo>
                      <a:pt x="72" y="9"/>
                      <a:pt x="68" y="12"/>
                      <a:pt x="64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4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8" y="0"/>
                      <a:pt x="72" y="3"/>
                      <a:pt x="72" y="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Freeform 71">
                <a:extLst>
                  <a:ext uri="{FF2B5EF4-FFF2-40B4-BE49-F238E27FC236}">
                    <a16:creationId xmlns:a16="http://schemas.microsoft.com/office/drawing/2014/main" id="{D083A382-72D8-4AE5-B7C0-8E3EFC7C4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9" y="2443"/>
                <a:ext cx="64" cy="24"/>
              </a:xfrm>
              <a:custGeom>
                <a:avLst/>
                <a:gdLst>
                  <a:gd name="T0" fmla="*/ 2048 w 32"/>
                  <a:gd name="T1" fmla="*/ 384 h 12"/>
                  <a:gd name="T2" fmla="*/ 1536 w 32"/>
                  <a:gd name="T3" fmla="*/ 768 h 12"/>
                  <a:gd name="T4" fmla="*/ 512 w 32"/>
                  <a:gd name="T5" fmla="*/ 768 h 12"/>
                  <a:gd name="T6" fmla="*/ 0 w 32"/>
                  <a:gd name="T7" fmla="*/ 384 h 12"/>
                  <a:gd name="T8" fmla="*/ 0 w 32"/>
                  <a:gd name="T9" fmla="*/ 384 h 12"/>
                  <a:gd name="T10" fmla="*/ 512 w 32"/>
                  <a:gd name="T11" fmla="*/ 0 h 12"/>
                  <a:gd name="T12" fmla="*/ 1536 w 32"/>
                  <a:gd name="T13" fmla="*/ 0 h 12"/>
                  <a:gd name="T14" fmla="*/ 2048 w 32"/>
                  <a:gd name="T15" fmla="*/ 384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"/>
                  <a:gd name="T25" fmla="*/ 0 h 12"/>
                  <a:gd name="T26" fmla="*/ 32 w 32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" h="12">
                    <a:moveTo>
                      <a:pt x="32" y="6"/>
                    </a:moveTo>
                    <a:cubicBezTo>
                      <a:pt x="32" y="9"/>
                      <a:pt x="28" y="12"/>
                      <a:pt x="24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4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8" y="0"/>
                      <a:pt x="32" y="3"/>
                      <a:pt x="32" y="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Freeform 73">
                <a:extLst>
                  <a:ext uri="{FF2B5EF4-FFF2-40B4-BE49-F238E27FC236}">
                    <a16:creationId xmlns:a16="http://schemas.microsoft.com/office/drawing/2014/main" id="{7C25F21B-C967-4C29-AAF3-7DB657988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3" y="2523"/>
                <a:ext cx="156" cy="48"/>
              </a:xfrm>
              <a:custGeom>
                <a:avLst/>
                <a:gdLst>
                  <a:gd name="T0" fmla="*/ 4288 w 78"/>
                  <a:gd name="T1" fmla="*/ 576 h 24"/>
                  <a:gd name="T2" fmla="*/ 4544 w 78"/>
                  <a:gd name="T3" fmla="*/ 1536 h 24"/>
                  <a:gd name="T4" fmla="*/ 448 w 78"/>
                  <a:gd name="T5" fmla="*/ 1536 h 24"/>
                  <a:gd name="T6" fmla="*/ 704 w 78"/>
                  <a:gd name="T7" fmla="*/ 576 h 24"/>
                  <a:gd name="T8" fmla="*/ 960 w 78"/>
                  <a:gd name="T9" fmla="*/ 320 h 24"/>
                  <a:gd name="T10" fmla="*/ 1664 w 78"/>
                  <a:gd name="T11" fmla="*/ 0 h 24"/>
                  <a:gd name="T12" fmla="*/ 3328 w 78"/>
                  <a:gd name="T13" fmla="*/ 0 h 24"/>
                  <a:gd name="T14" fmla="*/ 4032 w 78"/>
                  <a:gd name="T15" fmla="*/ 320 h 24"/>
                  <a:gd name="T16" fmla="*/ 4288 w 78"/>
                  <a:gd name="T17" fmla="*/ 576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8"/>
                  <a:gd name="T28" fmla="*/ 0 h 24"/>
                  <a:gd name="T29" fmla="*/ 78 w 78"/>
                  <a:gd name="T30" fmla="*/ 24 h 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8" h="24">
                    <a:moveTo>
                      <a:pt x="67" y="9"/>
                    </a:moveTo>
                    <a:cubicBezTo>
                      <a:pt x="74" y="16"/>
                      <a:pt x="78" y="24"/>
                      <a:pt x="71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0" y="24"/>
                      <a:pt x="4" y="16"/>
                      <a:pt x="11" y="9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9" y="2"/>
                      <a:pt x="23" y="0"/>
                      <a:pt x="26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5" y="0"/>
                      <a:pt x="59" y="2"/>
                      <a:pt x="63" y="5"/>
                    </a:cubicBezTo>
                    <a:lnTo>
                      <a:pt x="67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Freeform 74">
                <a:extLst>
                  <a:ext uri="{FF2B5EF4-FFF2-40B4-BE49-F238E27FC236}">
                    <a16:creationId xmlns:a16="http://schemas.microsoft.com/office/drawing/2014/main" id="{9F1A5A6F-8E9A-4AF6-9AAB-8AC510D20A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3" y="2403"/>
                <a:ext cx="96" cy="112"/>
              </a:xfrm>
              <a:custGeom>
                <a:avLst/>
                <a:gdLst>
                  <a:gd name="T0" fmla="*/ 2048 w 48"/>
                  <a:gd name="T1" fmla="*/ 1280 h 56"/>
                  <a:gd name="T2" fmla="*/ 1024 w 48"/>
                  <a:gd name="T3" fmla="*/ 1280 h 56"/>
                  <a:gd name="T4" fmla="*/ 0 w 48"/>
                  <a:gd name="T5" fmla="*/ 3584 h 56"/>
                  <a:gd name="T6" fmla="*/ 3072 w 48"/>
                  <a:gd name="T7" fmla="*/ 3584 h 56"/>
                  <a:gd name="T8" fmla="*/ 2048 w 48"/>
                  <a:gd name="T9" fmla="*/ 128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56"/>
                  <a:gd name="T17" fmla="*/ 48 w 48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56">
                    <a:moveTo>
                      <a:pt x="32" y="20"/>
                    </a:moveTo>
                    <a:cubicBezTo>
                      <a:pt x="32" y="0"/>
                      <a:pt x="16" y="0"/>
                      <a:pt x="16" y="20"/>
                    </a:cubicBezTo>
                    <a:cubicBezTo>
                      <a:pt x="16" y="48"/>
                      <a:pt x="0" y="48"/>
                      <a:pt x="0" y="56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8" y="48"/>
                      <a:pt x="32" y="48"/>
                      <a:pt x="32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Freeform 79">
                <a:extLst>
                  <a:ext uri="{FF2B5EF4-FFF2-40B4-BE49-F238E27FC236}">
                    <a16:creationId xmlns:a16="http://schemas.microsoft.com/office/drawing/2014/main" id="{AED7BD67-9095-4B8D-B3B2-C039AD5F0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3" y="2379"/>
                <a:ext cx="96" cy="56"/>
              </a:xfrm>
              <a:custGeom>
                <a:avLst/>
                <a:gdLst>
                  <a:gd name="T0" fmla="*/ 2816 w 48"/>
                  <a:gd name="T1" fmla="*/ 0 h 28"/>
                  <a:gd name="T2" fmla="*/ 2560 w 48"/>
                  <a:gd name="T3" fmla="*/ 0 h 28"/>
                  <a:gd name="T4" fmla="*/ 2560 w 48"/>
                  <a:gd name="T5" fmla="*/ 512 h 28"/>
                  <a:gd name="T6" fmla="*/ 2304 w 48"/>
                  <a:gd name="T7" fmla="*/ 768 h 28"/>
                  <a:gd name="T8" fmla="*/ 2048 w 48"/>
                  <a:gd name="T9" fmla="*/ 512 h 28"/>
                  <a:gd name="T10" fmla="*/ 2048 w 48"/>
                  <a:gd name="T11" fmla="*/ 0 h 28"/>
                  <a:gd name="T12" fmla="*/ 1024 w 48"/>
                  <a:gd name="T13" fmla="*/ 0 h 28"/>
                  <a:gd name="T14" fmla="*/ 1024 w 48"/>
                  <a:gd name="T15" fmla="*/ 512 h 28"/>
                  <a:gd name="T16" fmla="*/ 768 w 48"/>
                  <a:gd name="T17" fmla="*/ 768 h 28"/>
                  <a:gd name="T18" fmla="*/ 512 w 48"/>
                  <a:gd name="T19" fmla="*/ 512 h 28"/>
                  <a:gd name="T20" fmla="*/ 512 w 48"/>
                  <a:gd name="T21" fmla="*/ 0 h 28"/>
                  <a:gd name="T22" fmla="*/ 256 w 48"/>
                  <a:gd name="T23" fmla="*/ 0 h 28"/>
                  <a:gd name="T24" fmla="*/ 0 w 48"/>
                  <a:gd name="T25" fmla="*/ 256 h 28"/>
                  <a:gd name="T26" fmla="*/ 0 w 48"/>
                  <a:gd name="T27" fmla="*/ 1536 h 28"/>
                  <a:gd name="T28" fmla="*/ 256 w 48"/>
                  <a:gd name="T29" fmla="*/ 1792 h 28"/>
                  <a:gd name="T30" fmla="*/ 2816 w 48"/>
                  <a:gd name="T31" fmla="*/ 1792 h 28"/>
                  <a:gd name="T32" fmla="*/ 3072 w 48"/>
                  <a:gd name="T33" fmla="*/ 1536 h 28"/>
                  <a:gd name="T34" fmla="*/ 3072 w 48"/>
                  <a:gd name="T35" fmla="*/ 256 h 28"/>
                  <a:gd name="T36" fmla="*/ 2816 w 48"/>
                  <a:gd name="T37" fmla="*/ 0 h 2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48"/>
                  <a:gd name="T58" fmla="*/ 0 h 28"/>
                  <a:gd name="T59" fmla="*/ 48 w 48"/>
                  <a:gd name="T60" fmla="*/ 28 h 2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48" h="28">
                    <a:moveTo>
                      <a:pt x="44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12"/>
                      <a:pt x="36" y="12"/>
                    </a:cubicBezTo>
                    <a:cubicBezTo>
                      <a:pt x="32" y="12"/>
                      <a:pt x="32" y="8"/>
                      <a:pt x="32" y="8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12"/>
                      <a:pt x="12" y="12"/>
                    </a:cubicBezTo>
                    <a:cubicBezTo>
                      <a:pt x="8" y="12"/>
                      <a:pt x="8" y="8"/>
                      <a:pt x="8" y="8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6" y="28"/>
                      <a:pt x="48" y="26"/>
                      <a:pt x="48" y="2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2"/>
                      <a:pt x="46" y="0"/>
                      <a:pt x="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A4863478-C203-4F85-BDD7-015B10007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306" y="2381540"/>
            <a:ext cx="2716212" cy="8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altLang="zh-CN" sz="1200" dirty="0"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吴荣欣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455B6B7-AFE7-4422-ADAD-4A74BAD8B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5078" y="3530159"/>
            <a:ext cx="2716212" cy="8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altLang="zh-CN" sz="1200" dirty="0"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夏昌灏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9CCF3F8-CFF3-4052-ACF0-3A0FED9C2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0993" y="3498748"/>
            <a:ext cx="2716212" cy="8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altLang="zh-CN" sz="1200" dirty="0"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李俊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33C8B86-DEC7-43E6-89B5-56FFA4C9B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0993" y="4550245"/>
            <a:ext cx="2716212" cy="8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altLang="zh-CN" sz="1200" dirty="0"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黄浩峰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</p:txBody>
      </p:sp>
    </p:spTree>
    <p:extLst>
      <p:ext uri="{BB962C8B-B14F-4D97-AF65-F5344CB8AC3E}">
        <p14:creationId xmlns:p14="http://schemas.microsoft.com/office/powerpoint/2010/main" val="42751835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2694152">
            <a:off x="4115694" y="1440335"/>
            <a:ext cx="3992076" cy="3992076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2694152">
            <a:off x="4370140" y="1694780"/>
            <a:ext cx="3483185" cy="348318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68831" y="2215445"/>
            <a:ext cx="5285801" cy="2123654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kumimoji="1" lang="en-US" altLang="zh-CN" sz="66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kumimoji="1" lang="en-US" altLang="zh-CN" sz="6600" b="1" dirty="0">
                <a:solidFill>
                  <a:schemeClr val="bg1"/>
                </a:solidFill>
              </a:rPr>
              <a:t>YOU!</a:t>
            </a:r>
            <a:endParaRPr kumimoji="1"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47213" y="4559176"/>
            <a:ext cx="2524594" cy="33855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</a:rPr>
              <a:t>Business summary template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88912" y="1866900"/>
            <a:ext cx="5645640" cy="31813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513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843481" y="321500"/>
            <a:ext cx="4365911" cy="362404"/>
          </a:xfrm>
        </p:spPr>
        <p:txBody>
          <a:bodyPr/>
          <a:lstStyle/>
          <a:p>
            <a:r>
              <a:rPr kumimoji="1" lang="en-US" altLang="zh-CN" sz="4000" dirty="0" err="1">
                <a:latin typeface="Century Gothic"/>
              </a:rPr>
              <a:t>Vision&amp;Scope</a:t>
            </a:r>
            <a:endParaRPr kumimoji="1" lang="en-US" altLang="zh-CN" sz="4000" dirty="0">
              <a:latin typeface="Century Gothic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5A863-E0B6-46E1-B816-1A61A6E33E08}"/>
              </a:ext>
            </a:extLst>
          </p:cNvPr>
          <p:cNvSpPr/>
          <p:nvPr/>
        </p:nvSpPr>
        <p:spPr>
          <a:xfrm>
            <a:off x="470765" y="1238606"/>
            <a:ext cx="111113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/>
              <a:t>上下文图</a:t>
            </a:r>
            <a:endParaRPr lang="zh-CN" altLang="zh-CN" sz="4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51452E-6C3E-4495-B2DD-70180B1C2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296" y="1238606"/>
            <a:ext cx="5684837" cy="54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5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843481" y="321500"/>
            <a:ext cx="4365911" cy="362404"/>
          </a:xfrm>
        </p:spPr>
        <p:txBody>
          <a:bodyPr/>
          <a:lstStyle/>
          <a:p>
            <a:r>
              <a:rPr kumimoji="1" lang="en-US" altLang="zh-CN" sz="4000" dirty="0" err="1">
                <a:latin typeface="Century Gothic"/>
              </a:rPr>
              <a:t>Vision&amp;Scope</a:t>
            </a:r>
            <a:endParaRPr kumimoji="1" lang="en-US" altLang="zh-CN" sz="4000" dirty="0">
              <a:latin typeface="Century Gothic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D5A863-E0B6-46E1-B816-1A61A6E33E08}"/>
              </a:ext>
            </a:extLst>
          </p:cNvPr>
          <p:cNvSpPr/>
          <p:nvPr/>
        </p:nvSpPr>
        <p:spPr>
          <a:xfrm>
            <a:off x="470765" y="1238606"/>
            <a:ext cx="111113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/>
              <a:t>鱼骨图</a:t>
            </a:r>
            <a:endParaRPr lang="zh-CN" altLang="zh-CN" sz="4000" b="1" dirty="0"/>
          </a:p>
        </p:txBody>
      </p:sp>
      <p:pic>
        <p:nvPicPr>
          <p:cNvPr id="4" name="图片 3" descr="关联树">
            <a:extLst>
              <a:ext uri="{FF2B5EF4-FFF2-40B4-BE49-F238E27FC236}">
                <a16:creationId xmlns:a16="http://schemas.microsoft.com/office/drawing/2014/main" id="{75272E15-8FBC-43C7-9E39-E7607EF8D3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7599" y="1710267"/>
            <a:ext cx="8043334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04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9200" y="1543050"/>
            <a:ext cx="6648450" cy="3810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22356" y="-609401"/>
            <a:ext cx="461010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0" dirty="0">
                <a:solidFill>
                  <a:schemeClr val="bg1"/>
                </a:solidFill>
              </a:rPr>
              <a:t>2</a:t>
            </a:r>
            <a:endParaRPr lang="zh-CN" altLang="en-US" sz="500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97850" y="2921169"/>
            <a:ext cx="4031869" cy="101566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用户群分类</a:t>
            </a:r>
          </a:p>
        </p:txBody>
      </p:sp>
    </p:spTree>
    <p:extLst>
      <p:ext uri="{BB962C8B-B14F-4D97-AF65-F5344CB8AC3E}">
        <p14:creationId xmlns:p14="http://schemas.microsoft.com/office/powerpoint/2010/main" val="3906356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420983" y="302450"/>
            <a:ext cx="4365911" cy="362404"/>
          </a:xfrm>
        </p:spPr>
        <p:txBody>
          <a:bodyPr/>
          <a:lstStyle/>
          <a:p>
            <a:r>
              <a:rPr kumimoji="1" lang="zh-CN" altLang="en-US" sz="4000" dirty="0">
                <a:latin typeface="Century Gothic"/>
              </a:rPr>
              <a:t>用户群分类</a:t>
            </a:r>
            <a:endParaRPr kumimoji="1" lang="en-US" altLang="zh-CN" sz="4000" dirty="0">
              <a:latin typeface="Century Gothic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7CD37F13-3F95-49AF-A653-93FAC7E2B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535606"/>
              </p:ext>
            </p:extLst>
          </p:nvPr>
        </p:nvGraphicFramePr>
        <p:xfrm>
          <a:off x="0" y="1122054"/>
          <a:ext cx="12191999" cy="57359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3055">
                  <a:extLst>
                    <a:ext uri="{9D8B030D-6E8A-4147-A177-3AD203B41FA5}">
                      <a16:colId xmlns:a16="http://schemas.microsoft.com/office/drawing/2014/main" val="2981154294"/>
                    </a:ext>
                  </a:extLst>
                </a:gridCol>
                <a:gridCol w="1582826">
                  <a:extLst>
                    <a:ext uri="{9D8B030D-6E8A-4147-A177-3AD203B41FA5}">
                      <a16:colId xmlns:a16="http://schemas.microsoft.com/office/drawing/2014/main" val="3133646815"/>
                    </a:ext>
                  </a:extLst>
                </a:gridCol>
                <a:gridCol w="1247656">
                  <a:extLst>
                    <a:ext uri="{9D8B030D-6E8A-4147-A177-3AD203B41FA5}">
                      <a16:colId xmlns:a16="http://schemas.microsoft.com/office/drawing/2014/main" val="2101918957"/>
                    </a:ext>
                  </a:extLst>
                </a:gridCol>
                <a:gridCol w="4161586">
                  <a:extLst>
                    <a:ext uri="{9D8B030D-6E8A-4147-A177-3AD203B41FA5}">
                      <a16:colId xmlns:a16="http://schemas.microsoft.com/office/drawing/2014/main" val="3317419439"/>
                    </a:ext>
                  </a:extLst>
                </a:gridCol>
                <a:gridCol w="3686876">
                  <a:extLst>
                    <a:ext uri="{9D8B030D-6E8A-4147-A177-3AD203B41FA5}">
                      <a16:colId xmlns:a16="http://schemas.microsoft.com/office/drawing/2014/main" val="3026448373"/>
                    </a:ext>
                  </a:extLst>
                </a:gridCol>
              </a:tblGrid>
              <a:tr h="33338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</a:rPr>
                        <a:t>用户类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用户代表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用户分类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</a:rPr>
                        <a:t>理由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</a:rPr>
                        <a:t>职责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1463426074"/>
                  </a:ext>
                </a:extLst>
              </a:tr>
              <a:tr h="199901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教师用户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</a:rPr>
                        <a:t>杨枨老师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</a:rPr>
                        <a:t>关键用户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</a:rPr>
                        <a:t>项目由杨枨老师布置，杨枨老师做教师用户代表可以清楚的反应教师用户的需求，同时作为项目下达者，杨枨老师知道项目内容及要求。且杨枨老师作为《软件工程基础》《软件需求》</a:t>
                      </a:r>
                      <a:r>
                        <a:rPr lang="en-US" altLang="zh-CN" sz="1800" b="1" kern="100" dirty="0">
                          <a:effectLst/>
                        </a:rPr>
                        <a:t>2</a:t>
                      </a:r>
                      <a:r>
                        <a:rPr lang="zh-CN" sz="1800" b="1" kern="100" dirty="0">
                          <a:effectLst/>
                        </a:rPr>
                        <a:t>门课的教师，对该教学辅助网站的部分功能有较高的发言权，故能清晰反映教师需求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审查用户类文档，提出修改意见；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提出或修改教师需求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为该项目教师端界面原型提出意见；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为修改和细化用例图、用例描述提出意见。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3532074756"/>
                  </a:ext>
                </a:extLst>
              </a:tr>
              <a:tr h="114229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学生用户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</a:rPr>
                        <a:t>王飞钢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</a:rPr>
                        <a:t>直接用户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</a:rPr>
                        <a:t>该同学是软件工程</a:t>
                      </a:r>
                      <a:r>
                        <a:rPr lang="en-US" sz="1800" b="1" kern="100" dirty="0">
                          <a:effectLst/>
                        </a:rPr>
                        <a:t>1602</a:t>
                      </a:r>
                      <a:r>
                        <a:rPr lang="zh-CN" sz="1800" b="1" kern="100" dirty="0">
                          <a:effectLst/>
                        </a:rPr>
                        <a:t>的学生，了解过这个项目能准确的反映学生用户对网站的需求，且约谈容易，访谈该学生有助于了解学生的需求。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提出或修改学生用户需求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为该项目学生端界面原型提出意见；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为修改和细化用例图、用例描述提出意见。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1002621112"/>
                  </a:ext>
                </a:extLst>
              </a:tr>
              <a:tr h="11189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游客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800" b="1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胡锦波</a:t>
                      </a: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直接用户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该代表为工程分院的学生，具有游客用户的特点，能为我们提供游客需求。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</a:rPr>
                        <a:t>提出或修改游客需求</a:t>
                      </a:r>
                      <a:r>
                        <a:rPr lang="zh-CN" altLang="en-US" sz="1800" b="1" kern="100" dirty="0">
                          <a:effectLst/>
                        </a:rPr>
                        <a:t>，</a:t>
                      </a:r>
                      <a:r>
                        <a:rPr lang="zh-CN" sz="1800" b="1" kern="100" dirty="0">
                          <a:effectLst/>
                        </a:rPr>
                        <a:t>为该项目游客端界面原型提出意见；为修改和细化用例图、用例描述提出意见。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3531858084"/>
                  </a:ext>
                </a:extLst>
              </a:tr>
              <a:tr h="114229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管理员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陈尚辉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直接用户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该用户代表为杨枨老师的研究生，有较高的学历和知识水平，熟悉本课程对应项目的开发，能给我们提供有效的管理员需求。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</a:rPr>
                        <a:t>提出或修改管理员需求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</a:rPr>
                        <a:t>为该项目管理员端界面原型提出意见；为修改和细化用例图、用例描述提出意见。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31149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373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9200" y="1543050"/>
            <a:ext cx="6648450" cy="3810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22356" y="-609401"/>
            <a:ext cx="461010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0" dirty="0">
                <a:solidFill>
                  <a:schemeClr val="bg1"/>
                </a:solidFill>
              </a:rPr>
              <a:t>3</a:t>
            </a:r>
            <a:endParaRPr lang="zh-CN" altLang="en-US" sz="50000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873E73-823F-44F9-A1E6-4C50ACD6EB05}"/>
              </a:ext>
            </a:extLst>
          </p:cNvPr>
          <p:cNvSpPr/>
          <p:nvPr/>
        </p:nvSpPr>
        <p:spPr>
          <a:xfrm>
            <a:off x="5912100" y="2921169"/>
            <a:ext cx="5570752" cy="101566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需求获取及确认</a:t>
            </a:r>
          </a:p>
        </p:txBody>
      </p:sp>
    </p:spTree>
    <p:extLst>
      <p:ext uri="{BB962C8B-B14F-4D97-AF65-F5344CB8AC3E}">
        <p14:creationId xmlns:p14="http://schemas.microsoft.com/office/powerpoint/2010/main" val="1515997525"/>
      </p:ext>
    </p:extLst>
  </p:cSld>
  <p:clrMapOvr>
    <a:masterClrMapping/>
  </p:clrMapOvr>
</p:sld>
</file>

<file path=ppt/theme/theme1.xml><?xml version="1.0" encoding="utf-8"?>
<a:theme xmlns:a="http://schemas.openxmlformats.org/drawingml/2006/main" name="清风素材 https://12sc.taobao.com">
  <a:themeElements>
    <a:clrScheme name="自定义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53607"/>
      </a:accent1>
      <a:accent2>
        <a:srgbClr val="5C003D"/>
      </a:accent2>
      <a:accent3>
        <a:srgbClr val="FFE7AB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</TotalTime>
  <Words>2333</Words>
  <Application>Microsoft Office PowerPoint</Application>
  <PresentationFormat>宽屏</PresentationFormat>
  <Paragraphs>413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8" baseType="lpstr">
      <vt:lpstr>Microsoft JhengHei</vt:lpstr>
      <vt:lpstr>微软雅黑</vt:lpstr>
      <vt:lpstr>造字工房悦黑（非商用）常规体</vt:lpstr>
      <vt:lpstr>Arial</vt:lpstr>
      <vt:lpstr>Calibri</vt:lpstr>
      <vt:lpstr>Calibri Light</vt:lpstr>
      <vt:lpstr>Century Gothic</vt:lpstr>
      <vt:lpstr>Times New Roman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大侠素材铺</dc:title>
  <dc:creator>大侠素材铺</dc:creator>
  <dc:description>大侠素材铺_x000d_
淘宝店：https://dxpu.taobao.com/</dc:description>
  <cp:lastModifiedBy>忠杰 叶</cp:lastModifiedBy>
  <cp:revision>52</cp:revision>
  <dcterms:created xsi:type="dcterms:W3CDTF">2015-08-18T05:03:53Z</dcterms:created>
  <dcterms:modified xsi:type="dcterms:W3CDTF">2019-01-06T12:11:50Z</dcterms:modified>
  <cp:category>https://dxpu.taobao.com/</cp:category>
</cp:coreProperties>
</file>